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35"/>
  </p:notesMasterIdLst>
  <p:handoutMasterIdLst>
    <p:handoutMasterId r:id="rId36"/>
  </p:handoutMasterIdLst>
  <p:sldIdLst>
    <p:sldId id="3426" r:id="rId3"/>
    <p:sldId id="3516" r:id="rId4"/>
    <p:sldId id="3503" r:id="rId5"/>
    <p:sldId id="3510" r:id="rId6"/>
    <p:sldId id="3525" r:id="rId7"/>
    <p:sldId id="3469" r:id="rId8"/>
    <p:sldId id="3507" r:id="rId9"/>
    <p:sldId id="3509" r:id="rId10"/>
    <p:sldId id="3527" r:id="rId11"/>
    <p:sldId id="3528" r:id="rId12"/>
    <p:sldId id="3529" r:id="rId13"/>
    <p:sldId id="3511" r:id="rId14"/>
    <p:sldId id="3512" r:id="rId15"/>
    <p:sldId id="3468" r:id="rId16"/>
    <p:sldId id="3508" r:id="rId17"/>
    <p:sldId id="3513" r:id="rId18"/>
    <p:sldId id="3504" r:id="rId19"/>
    <p:sldId id="3505" r:id="rId20"/>
    <p:sldId id="3530" r:id="rId21"/>
    <p:sldId id="3515" r:id="rId22"/>
    <p:sldId id="3531" r:id="rId23"/>
    <p:sldId id="3532" r:id="rId24"/>
    <p:sldId id="3533" r:id="rId25"/>
    <p:sldId id="3506" r:id="rId26"/>
    <p:sldId id="3514" r:id="rId27"/>
    <p:sldId id="3522" r:id="rId28"/>
    <p:sldId id="3523" r:id="rId29"/>
    <p:sldId id="3524" r:id="rId30"/>
    <p:sldId id="3518" r:id="rId31"/>
    <p:sldId id="3519" r:id="rId32"/>
    <p:sldId id="3520" r:id="rId33"/>
    <p:sldId id="3521" r:id="rId34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516"/>
            <p14:sldId id="3503"/>
            <p14:sldId id="3510"/>
            <p14:sldId id="3525"/>
            <p14:sldId id="3469"/>
            <p14:sldId id="3507"/>
            <p14:sldId id="3509"/>
            <p14:sldId id="3527"/>
            <p14:sldId id="3528"/>
            <p14:sldId id="3529"/>
            <p14:sldId id="3511"/>
            <p14:sldId id="3512"/>
            <p14:sldId id="3468"/>
            <p14:sldId id="3508"/>
            <p14:sldId id="3513"/>
            <p14:sldId id="3504"/>
            <p14:sldId id="3505"/>
            <p14:sldId id="3530"/>
            <p14:sldId id="3515"/>
            <p14:sldId id="3531"/>
            <p14:sldId id="3532"/>
            <p14:sldId id="3533"/>
            <p14:sldId id="3506"/>
            <p14:sldId id="3514"/>
            <p14:sldId id="3522"/>
            <p14:sldId id="3523"/>
            <p14:sldId id="3524"/>
            <p14:sldId id="3518"/>
            <p14:sldId id="3519"/>
            <p14:sldId id="3520"/>
            <p14:sldId id="35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99"/>
    <a:srgbClr val="66CCFF"/>
    <a:srgbClr val="FF99CC"/>
    <a:srgbClr val="3333CC"/>
    <a:srgbClr val="6BFA32"/>
    <a:srgbClr val="024A05"/>
    <a:srgbClr val="DDDDDD"/>
    <a:srgbClr val="66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7601" autoAdjust="0"/>
  </p:normalViewPr>
  <p:slideViewPr>
    <p:cSldViewPr showGuides="1">
      <p:cViewPr>
        <p:scale>
          <a:sx n="100" d="100"/>
          <a:sy n="100" d="100"/>
        </p:scale>
        <p:origin x="-1902" y="-240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net/bugs/141978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24050" y="1818221"/>
            <a:ext cx="7761982" cy="838200"/>
          </a:xfrm>
        </p:spPr>
        <p:txBody>
          <a:bodyPr/>
          <a:lstStyle/>
          <a:p>
            <a:pPr algn="ctr"/>
            <a:r>
              <a:rPr lang="en-US" altLang="ko-KR" sz="6000">
                <a:latin typeface="+mn-ea"/>
                <a:ea typeface="+mn-ea"/>
              </a:rPr>
              <a:t>E</a:t>
            </a:r>
            <a:r>
              <a:rPr lang="en-US" altLang="ko-KR" sz="6000" smtClean="0">
                <a:latin typeface="+mn-ea"/>
                <a:ea typeface="+mn-ea"/>
              </a:rPr>
              <a:t>vacuation</a:t>
            </a:r>
            <a:r>
              <a:rPr lang="en-US" altLang="ko-KR" sz="6000" dirty="0" smtClean="0">
                <a:latin typeface="+mn-ea"/>
                <a:ea typeface="+mn-ea"/>
              </a:rPr>
              <a:t/>
            </a:r>
            <a:br>
              <a:rPr lang="en-US" altLang="ko-KR" sz="6000" dirty="0" smtClean="0">
                <a:latin typeface="+mn-ea"/>
                <a:ea typeface="+mn-ea"/>
              </a:rPr>
            </a:br>
            <a:r>
              <a:rPr lang="en-US" altLang="ko-KR" sz="6000" dirty="0" smtClean="0">
                <a:latin typeface="+mn-ea"/>
                <a:ea typeface="+mn-ea"/>
              </a:rPr>
              <a:t>migration</a:t>
            </a:r>
            <a:br>
              <a:rPr lang="en-US" altLang="ko-KR" sz="6000" dirty="0" smtClean="0">
                <a:latin typeface="+mn-ea"/>
                <a:ea typeface="+mn-ea"/>
              </a:rPr>
            </a:br>
            <a:r>
              <a:rPr lang="en-US" altLang="ko-KR" sz="6000" dirty="0" smtClean="0">
                <a:latin typeface="+mn-ea"/>
                <a:ea typeface="+mn-ea"/>
              </a:rPr>
              <a:t>by </a:t>
            </a:r>
            <a:r>
              <a:rPr lang="en-US" altLang="ko-KR" sz="6000" dirty="0" err="1" smtClean="0">
                <a:latin typeface="+mn-ea"/>
                <a:ea typeface="+mn-ea"/>
              </a:rPr>
              <a:t>libvirt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8326" y="4914565"/>
            <a:ext cx="2916324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39974" y="793333"/>
            <a:ext cx="957598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2-3. </a:t>
            </a:r>
            <a:r>
              <a:rPr lang="en-US" altLang="ko-KR" sz="1800" b="1" dirty="0" smtClean="0">
                <a:latin typeface="+mn-ea"/>
              </a:rPr>
              <a:t>Evacuate Cinder </a:t>
            </a:r>
            <a:r>
              <a:rPr lang="ko-KR" altLang="en-US" sz="1800" b="1" dirty="0" smtClean="0">
                <a:latin typeface="+mn-ea"/>
              </a:rPr>
              <a:t>경우</a:t>
            </a:r>
            <a:r>
              <a:rPr lang="en-US" altLang="ko-KR" sz="1800" b="1" dirty="0" smtClean="0">
                <a:latin typeface="+mn-ea"/>
              </a:rPr>
              <a:t>(</a:t>
            </a:r>
            <a:r>
              <a:rPr lang="en-US" altLang="ko-KR" sz="1600" dirty="0">
                <a:solidFill>
                  <a:srgbClr val="0070C0"/>
                </a:solidFill>
                <a:latin typeface="맑은 고딕"/>
                <a:ea typeface="맑은 고딕"/>
              </a:rPr>
              <a:t>1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번째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disk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는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root 2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번째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disk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는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cinder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로 연결된 경우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)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</a:t>
            </a:r>
            <a:r>
              <a:rPr lang="en-US" altLang="ko-KR" sz="2000" dirty="0">
                <a:latin typeface="+mn-ea"/>
              </a:rPr>
              <a:t>Evacuate</a:t>
            </a:r>
            <a:r>
              <a:rPr lang="ko-KR" altLang="en-US" sz="2000" kern="1200" dirty="0" smtClean="0">
                <a:latin typeface="+mn-ea"/>
                <a:ea typeface="+mn-ea"/>
              </a:rPr>
              <a:t> 시험 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99611"/>
              </p:ext>
            </p:extLst>
          </p:nvPr>
        </p:nvGraphicFramePr>
        <p:xfrm>
          <a:off x="544116" y="1240333"/>
          <a:ext cx="6716582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766"/>
                <a:gridCol w="1234570"/>
                <a:gridCol w="1656184"/>
                <a:gridCol w="2036062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망분류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이전</a:t>
                      </a:r>
                      <a:r>
                        <a:rPr lang="en-US" altLang="ko-KR" sz="1100" baseline="0" dirty="0" smtClean="0"/>
                        <a:t> HOST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대상 </a:t>
                      </a:r>
                      <a:r>
                        <a:rPr lang="en-US" altLang="ko-KR" sz="1100" dirty="0" smtClean="0"/>
                        <a:t>HOST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</a:t>
                      </a:r>
                      <a:r>
                        <a:rPr lang="en-US" altLang="ko-KR" sz="1100" baseline="0" dirty="0" smtClean="0"/>
                        <a:t> storage</a:t>
                      </a:r>
                      <a:r>
                        <a:rPr lang="ko-KR" altLang="en-US" sz="1100" dirty="0" smtClean="0"/>
                        <a:t>결과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err="1" smtClean="0"/>
                        <a:t>rebuild_block_device</a:t>
                      </a:r>
                      <a:r>
                        <a:rPr lang="en-US" altLang="ko-KR" sz="1100" dirty="0" smtClean="0"/>
                        <a:t>-mapping-&gt;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ACTIVE)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1" t="25603" r="22637" b="34868"/>
          <a:stretch/>
        </p:blipFill>
        <p:spPr bwMode="auto">
          <a:xfrm>
            <a:off x="539974" y="2142258"/>
            <a:ext cx="770485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03923"/>
              </p:ext>
            </p:extLst>
          </p:nvPr>
        </p:nvGraphicFramePr>
        <p:xfrm>
          <a:off x="542131" y="4353073"/>
          <a:ext cx="691276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766"/>
                <a:gridCol w="1234570"/>
                <a:gridCol w="1656184"/>
                <a:gridCol w="2232248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망분류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이전</a:t>
                      </a:r>
                      <a:r>
                        <a:rPr lang="en-US" altLang="ko-KR" sz="1100" baseline="0" dirty="0" smtClean="0"/>
                        <a:t> HOST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대상 </a:t>
                      </a:r>
                      <a:r>
                        <a:rPr lang="en-US" altLang="ko-KR" sz="1100" dirty="0" smtClean="0"/>
                        <a:t>HOST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Without</a:t>
                      </a:r>
                      <a:r>
                        <a:rPr lang="en-US" altLang="ko-KR" sz="1100" baseline="0" dirty="0" smtClean="0"/>
                        <a:t> storage</a:t>
                      </a:r>
                      <a:r>
                        <a:rPr lang="ko-KR" altLang="en-US" sz="1100" dirty="0" smtClean="0"/>
                        <a:t>결과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(REBUILD-&gt;ACTIVE)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6" t="31669" r="22901" b="32359"/>
          <a:stretch/>
        </p:blipFill>
        <p:spPr bwMode="auto">
          <a:xfrm>
            <a:off x="542130" y="5166593"/>
            <a:ext cx="7846715" cy="214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006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52772" y="795490"/>
            <a:ext cx="9575986" cy="497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2-3. </a:t>
            </a:r>
            <a:r>
              <a:rPr lang="en-US" altLang="ko-KR" sz="1800" b="1" dirty="0" smtClean="0">
                <a:latin typeface="+mn-ea"/>
              </a:rPr>
              <a:t>Evacuate </a:t>
            </a:r>
            <a:r>
              <a:rPr lang="en-US" altLang="ko-KR" sz="2000" b="1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Parameter</a:t>
            </a:r>
          </a:p>
          <a:p>
            <a:pPr algn="l">
              <a:lnSpc>
                <a:spcPct val="130000"/>
              </a:lnSpc>
            </a:pPr>
            <a:endParaRPr lang="en-US" altLang="ko-KR" sz="1400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오픈스택의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COMPUTE HOST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의 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nova.conf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파일의  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parameter </a:t>
            </a:r>
            <a:endParaRPr lang="ko-KR" altLang="en-US" sz="1400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  <a:cs typeface="+mj-cs"/>
              </a:rPr>
              <a:t>destroy_after_evacuate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=false&gt; 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# Whether to destroy instances on startup when we suspect they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# have previously been evacuated. This can result in data loss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# if undesired. See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  <a:hlinkClick r:id="rId3"/>
              </a:rPr>
              <a:t>https://launchpad.net/bugs/1419785</a:t>
            </a:r>
            <a:endParaRPr lang="en-US" altLang="ko-KR" sz="1400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#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  <a:ea typeface="+mn-ea"/>
                <a:cs typeface="+mj-cs"/>
              </a:rPr>
              <a:t>boolean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value)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 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</a:rPr>
              <a:t>destroy_after_evacuate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=false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 -&gt; evacuation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후 이전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host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destroy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하지 않음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-&gt;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virsh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list --all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에서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vm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존재</a:t>
            </a:r>
            <a:endParaRPr lang="en-US" altLang="ko-KR" sz="14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destroy_after_evacuate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=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trun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 -&gt; evacuation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후 이전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host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destroy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실행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-&gt;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virsh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list --all</a:t>
            </a:r>
            <a:r>
              <a:rPr lang="ko-KR" altLang="en-US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에서 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vm</a:t>
            </a:r>
            <a:r>
              <a:rPr lang="en-US" altLang="ko-KR" sz="1400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없음</a:t>
            </a:r>
            <a:endParaRPr lang="en-US" altLang="ko-KR" sz="1400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400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lvl="0" algn="l">
              <a:lnSpc>
                <a:spcPct val="13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+mn-ea"/>
              </a:rPr>
              <a:t>ㅇ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service_down_time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=60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-&gt; nova service-list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down-&gt;up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으로 인지를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check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하는 주기를 결정 </a:t>
            </a:r>
            <a:endParaRPr lang="en-US" altLang="ko-KR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- 60-&gt;30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초로 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줄일경우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nova service-list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상태인지를 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빨리함</a:t>
            </a:r>
            <a:endParaRPr lang="en-US" altLang="ko-KR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/>
                <a:ea typeface="맑은 고딕"/>
                <a:cs typeface="+mj-cs"/>
              </a:rPr>
              <a:t> </a:t>
            </a:r>
            <a:endParaRPr lang="en-US" altLang="ko-KR" sz="1400" dirty="0">
              <a:solidFill>
                <a:srgbClr val="0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</a:t>
            </a:r>
            <a:r>
              <a:rPr lang="en-US" altLang="ko-KR" sz="2000" dirty="0">
                <a:latin typeface="+mn-ea"/>
              </a:rPr>
              <a:t>Evacuate</a:t>
            </a:r>
            <a:r>
              <a:rPr lang="ko-KR" altLang="en-US" sz="2000" kern="1200" dirty="0" smtClean="0">
                <a:latin typeface="+mn-ea"/>
                <a:ea typeface="+mn-ea"/>
              </a:rPr>
              <a:t> </a:t>
            </a:r>
            <a:r>
              <a:rPr lang="en-US" altLang="ko-KR" sz="2000" kern="1200" dirty="0" smtClean="0">
                <a:latin typeface="+mn-ea"/>
                <a:ea typeface="+mn-ea"/>
              </a:rPr>
              <a:t>Parameter 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276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251942" y="793333"/>
            <a:ext cx="10009112" cy="615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latin typeface="+mn-ea"/>
                <a:ea typeface="+mn-ea"/>
              </a:rPr>
              <a:t>Nova scheduler</a:t>
            </a: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ㅇ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스케쥴러는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instance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가 실행될 물리적인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host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를 결정한다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sz="16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ㅇ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/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etc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/nova/</a:t>
            </a:r>
            <a:r>
              <a:rPr lang="en-US" altLang="ko-KR" sz="16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nova.conf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파일에 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configure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  <a:sym typeface="Wingdings" panose="05000000000000000000" pitchFamily="2" charset="2"/>
              </a:rPr>
              <a:t>구성</a:t>
            </a: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scheduler_driver_task_period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 =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60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scheduler_driver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= </a:t>
            </a: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nova.scheduler.filter_scheduler.FilterScheduler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scheduler_available_filters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= </a:t>
            </a: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nova.scheduler.filters.all_filters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scheduler_default_filters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=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RetryFilter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AvailabilityZoneFilter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RamFilter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ComputeFilter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ComputeCapabilitiesFilter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ImagePropertiesFilter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>
                <a:solidFill>
                  <a:srgbClr val="FF0000"/>
                </a:solidFill>
                <a:sym typeface="Wingdings" panose="05000000000000000000" pitchFamily="2" charset="2"/>
              </a:rPr>
              <a:t>ServerGroupAntiAffinityFilter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ServerGroupAffinityFilter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ㅇ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기본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스케쥴러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driver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는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filter scheduler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로 구성되며 해당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filter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에 모두 만족하는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host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를 선정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algn="l">
              <a:buFont typeface="Arial"/>
              <a:buChar char="•"/>
            </a:pPr>
            <a:r>
              <a:rPr lang="en-US" altLang="ko-KR" sz="1400" dirty="0"/>
              <a:t>Have not been attempted for scheduling purposes (</a:t>
            </a:r>
            <a:r>
              <a:rPr lang="en-US" altLang="ko-KR" sz="1400" dirty="0" err="1"/>
              <a:t>RetryFilter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Are in the requested availability zone (</a:t>
            </a:r>
            <a:r>
              <a:rPr lang="en-US" altLang="ko-KR" sz="1400" dirty="0" err="1"/>
              <a:t>AvailabilityZoneFilter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Have sufficient RAM available (</a:t>
            </a:r>
            <a:r>
              <a:rPr lang="en-US" altLang="ko-KR" sz="1400" dirty="0" err="1"/>
              <a:t>RamFilter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Can service the request (</a:t>
            </a:r>
            <a:r>
              <a:rPr lang="en-US" altLang="ko-KR" sz="1400" dirty="0" err="1"/>
              <a:t>ComputeFilter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Satisfy the extra specs associated with the instance type (</a:t>
            </a:r>
            <a:r>
              <a:rPr lang="en-US" altLang="ko-KR" sz="1400" dirty="0" err="1"/>
              <a:t>ComputeCapabilitiesFilter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Satisfy any architecture, hypervisor type, or virtual machine mode properties specified on the instance's image properties (</a:t>
            </a:r>
            <a:r>
              <a:rPr lang="en-US" altLang="ko-KR" sz="1400" dirty="0" err="1"/>
              <a:t>ImagePropertiesFilter</a:t>
            </a:r>
            <a:r>
              <a:rPr lang="en-US" altLang="ko-KR" sz="1400" dirty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/>
              <a:t>Are on a different host than other instances of a group (if requested) (</a:t>
            </a:r>
            <a:r>
              <a:rPr lang="en-US" altLang="ko-KR" sz="1400" dirty="0" err="1"/>
              <a:t>ServerGroupAntiAffinityFilter</a:t>
            </a:r>
            <a:r>
              <a:rPr lang="en-US" altLang="ko-KR" sz="1400" dirty="0" smtClean="0"/>
              <a:t>).</a:t>
            </a:r>
          </a:p>
          <a:p>
            <a:pPr algn="l">
              <a:buFont typeface="Arial"/>
              <a:buChar char="•"/>
            </a:pPr>
            <a:r>
              <a:rPr lang="en-US" altLang="ko-KR" sz="1400" dirty="0" smtClean="0"/>
              <a:t>Are in a set of group hosts (if requested) (</a:t>
            </a:r>
            <a:r>
              <a:rPr lang="en-US" altLang="ko-KR" sz="1400" dirty="0" err="1" smtClean="0"/>
              <a:t>ServerGroupAffinityFilter</a:t>
            </a:r>
            <a:r>
              <a:rPr lang="en-US" altLang="ko-KR" sz="1400" dirty="0" smtClean="0"/>
              <a:t>)</a:t>
            </a:r>
          </a:p>
          <a:p>
            <a:pPr algn="l">
              <a:lnSpc>
                <a:spcPct val="130000"/>
              </a:lnSpc>
            </a:pP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ㅇ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스케쥴러는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이용가능한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host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sym typeface="Wingdings" panose="05000000000000000000" pitchFamily="2" charset="2"/>
              </a:rPr>
              <a:t>목록을 가지고 있으며  </a:t>
            </a:r>
            <a:r>
              <a:rPr lang="en-US" altLang="ko-KR" sz="1600" dirty="0" err="1">
                <a:latin typeface="+mn-ea"/>
                <a:ea typeface="+mn-ea"/>
              </a:rPr>
              <a:t>scheduler_driver_task_period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주기로 업데이트실시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2. Nova Scheduler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1026" name="Picture 2" descr="C:\Users\user\Desktop\filteringWorkflow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74" y="793333"/>
            <a:ext cx="4077633" cy="20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175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42130" y="793333"/>
            <a:ext cx="9718923" cy="173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latin typeface="+mn-ea"/>
                <a:ea typeface="+mn-ea"/>
              </a:rPr>
              <a:t>Nova </a:t>
            </a:r>
            <a:r>
              <a:rPr lang="en-US" altLang="ko-KR" sz="1800" b="1" dirty="0">
                <a:latin typeface="+mn-ea"/>
                <a:ea typeface="+mn-ea"/>
              </a:rPr>
              <a:t>scheduler (Host weighting </a:t>
            </a:r>
            <a:r>
              <a:rPr lang="en-US" altLang="ko-KR" sz="1800" b="1" dirty="0" smtClean="0">
                <a:latin typeface="+mn-ea"/>
                <a:ea typeface="+mn-ea"/>
              </a:rPr>
              <a:t>options) </a:t>
            </a: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000000"/>
              </a:solidFill>
              <a:latin typeface="+mj-ea"/>
              <a:ea typeface="+mj-ea"/>
              <a:cs typeface="+mj-cs"/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2. Nova Scheduler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3" name="Picture 2" descr="C:\Users\user\Desktop\nova-weighting-hos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70" y="399167"/>
            <a:ext cx="5052269" cy="212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25224"/>
              </p:ext>
            </p:extLst>
          </p:nvPr>
        </p:nvGraphicFramePr>
        <p:xfrm>
          <a:off x="521345" y="2286273"/>
          <a:ext cx="9361041" cy="46684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0793"/>
                <a:gridCol w="2160240"/>
                <a:gridCol w="6060008"/>
              </a:tblGrid>
              <a:tr h="102846">
                <a:tc>
                  <a:txBody>
                    <a:bodyPr/>
                    <a:lstStyle/>
                    <a:p>
                      <a:r>
                        <a:rPr lang="en-US" sz="1400" b="1" dirty="0"/>
                        <a:t>Section</a:t>
                      </a:r>
                    </a:p>
                  </a:txBody>
                  <a:tcPr marL="32715" marR="32715" marT="16358" marB="16358"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Option</a:t>
                      </a:r>
                    </a:p>
                  </a:txBody>
                  <a:tcPr marL="32715" marR="32715" marT="16358" marB="16358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Description</a:t>
                      </a:r>
                    </a:p>
                  </a:txBody>
                  <a:tcPr marL="32715" marR="32715" marT="16358" marB="16358" anchor="ctr"/>
                </a:tc>
              </a:tr>
              <a:tr h="642790">
                <a:tc>
                  <a:txBody>
                    <a:bodyPr/>
                    <a:lstStyle/>
                    <a:p>
                      <a:r>
                        <a:rPr lang="en-US" sz="1000"/>
                        <a:t>[DEFAULT]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ram_weight_multiplier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By default, the scheduler spreads instances across all hosts evenly. Set the </a:t>
                      </a:r>
                      <a:r>
                        <a:rPr lang="en-US" sz="1000" dirty="0" err="1"/>
                        <a:t>ram_weight_multiplier</a:t>
                      </a:r>
                      <a:r>
                        <a:rPr lang="en-US" sz="1000" dirty="0"/>
                        <a:t> option to a negative number if you prefer stacking instead of spreading. Use a floating-point value.</a:t>
                      </a:r>
                    </a:p>
                  </a:txBody>
                  <a:tcPr marL="32715" marR="32715" marT="16358" marB="16358"/>
                </a:tc>
              </a:tr>
              <a:tr h="1028464">
                <a:tc>
                  <a:txBody>
                    <a:bodyPr/>
                    <a:lstStyle/>
                    <a:p>
                      <a:r>
                        <a:rPr lang="en-US" sz="1000"/>
                        <a:t>[DEFAULT]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scheduler_host_subset_size</a:t>
                      </a:r>
                      <a:endParaRPr lang="en-US" sz="1000" dirty="0"/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New instances are scheduled on a host that is chosen randomly from a subset of the N best hosts. This property defines the subset size from which a host is chosen. A value of 1 chooses the first host returned by the weighting functions. This value must be at least 1. A value less than 1 is ignored, and 1 is used instead. Use an integer value.</a:t>
                      </a:r>
                    </a:p>
                  </a:txBody>
                  <a:tcPr marL="32715" marR="32715" marT="16358" marB="16358"/>
                </a:tc>
              </a:tr>
              <a:tr h="565656">
                <a:tc>
                  <a:txBody>
                    <a:bodyPr/>
                    <a:lstStyle/>
                    <a:p>
                      <a:r>
                        <a:rPr lang="en-US" sz="1000"/>
                        <a:t>[DEFAULT]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scheduler_weight_classes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Defaults to </a:t>
                      </a:r>
                      <a:r>
                        <a:rPr lang="en-US" sz="1000" dirty="0" err="1"/>
                        <a:t>nova.scheduler.weights.all_weighers</a:t>
                      </a:r>
                      <a:r>
                        <a:rPr lang="en-US" sz="1000" dirty="0"/>
                        <a:t>, which selects the </a:t>
                      </a:r>
                      <a:r>
                        <a:rPr lang="en-US" sz="1000" dirty="0" err="1"/>
                        <a:t>RamWeigher</a:t>
                      </a:r>
                      <a:r>
                        <a:rPr lang="en-US" sz="1000" dirty="0"/>
                        <a:t> and </a:t>
                      </a:r>
                      <a:r>
                        <a:rPr lang="en-US" sz="1000" dirty="0" err="1"/>
                        <a:t>MetricsWeigher</a:t>
                      </a:r>
                      <a:r>
                        <a:rPr lang="en-US" sz="1000" dirty="0"/>
                        <a:t>. Hosts are then weighted and sorted with the largest weight winning.</a:t>
                      </a:r>
                    </a:p>
                  </a:txBody>
                  <a:tcPr marL="32715" marR="32715" marT="16358" marB="16358"/>
                </a:tc>
              </a:tr>
              <a:tr h="257116">
                <a:tc>
                  <a:txBody>
                    <a:bodyPr/>
                    <a:lstStyle/>
                    <a:p>
                      <a:r>
                        <a:rPr lang="en-US" sz="1000"/>
                        <a:t>[metrics]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weight_multiplier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Multiplier for weighting metrics. Use a floating-point value.</a:t>
                      </a:r>
                    </a:p>
                  </a:txBody>
                  <a:tcPr marL="32715" marR="32715" marT="16358" marB="16358"/>
                </a:tc>
              </a:tr>
              <a:tr h="565656">
                <a:tc>
                  <a:txBody>
                    <a:bodyPr/>
                    <a:lstStyle/>
                    <a:p>
                      <a:r>
                        <a:rPr lang="en-US" sz="1000"/>
                        <a:t>[metrics]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weight_setting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Determines how metrics are weighted. Use a comma-separated list of </a:t>
                      </a:r>
                      <a:r>
                        <a:rPr lang="en-US" sz="1000" dirty="0" err="1"/>
                        <a:t>metricName</a:t>
                      </a:r>
                      <a:r>
                        <a:rPr lang="en-US" sz="1000" dirty="0"/>
                        <a:t>=ratio. For example: "name1=1.0, name2=-1.0" results in: name1.value * 1.0 + name2.value * -1.0</a:t>
                      </a:r>
                    </a:p>
                  </a:txBody>
                  <a:tcPr marL="32715" marR="32715" marT="16358" marB="16358"/>
                </a:tc>
              </a:tr>
              <a:tr h="951330">
                <a:tc>
                  <a:txBody>
                    <a:bodyPr/>
                    <a:lstStyle/>
                    <a:p>
                      <a:r>
                        <a:rPr lang="en-US" sz="1000"/>
                        <a:t>[metrics]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required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Specifies how to treat unavailable metrics: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1000"/>
                        <a:t>True—Raises an exception. To avoid the raised exception, you should use the scheduler filter MetricFilter to filter out hosts with unavailable metrics.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1000"/>
                        <a:t>False—Treated as a negative factor in the weighting process (uses the weight_of_unavailable option).</a:t>
                      </a:r>
                    </a:p>
                  </a:txBody>
                  <a:tcPr marL="32715" marR="32715" marT="16358" marB="16358"/>
                </a:tc>
              </a:tr>
              <a:tr h="411386">
                <a:tc>
                  <a:txBody>
                    <a:bodyPr/>
                    <a:lstStyle/>
                    <a:p>
                      <a:r>
                        <a:rPr lang="en-US" sz="1000"/>
                        <a:t>[metrics]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weight_of_unavailable</a:t>
                      </a:r>
                    </a:p>
                  </a:txBody>
                  <a:tcPr marL="32715" marR="32715" marT="16358" marB="1635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If required is set to False, and any one of the metrics set by </a:t>
                      </a:r>
                      <a:r>
                        <a:rPr lang="en-US" sz="1000" dirty="0" err="1"/>
                        <a:t>weight_setting</a:t>
                      </a:r>
                      <a:r>
                        <a:rPr lang="en-US" sz="1000" dirty="0"/>
                        <a:t> is unavailable, the </a:t>
                      </a:r>
                      <a:r>
                        <a:rPr lang="en-US" sz="1000" dirty="0" err="1"/>
                        <a:t>weight_of_unavailable</a:t>
                      </a:r>
                      <a:r>
                        <a:rPr lang="en-US" sz="1000" dirty="0"/>
                        <a:t> value </a:t>
                      </a:r>
                    </a:p>
                  </a:txBody>
                  <a:tcPr marL="32715" marR="32715" marT="16358" marB="1635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815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3</a:t>
            </a:r>
            <a:r>
              <a:rPr lang="en-US" altLang="ko-KR" sz="2000" kern="1200" dirty="0" smtClean="0">
                <a:latin typeface="+mn-ea"/>
                <a:ea typeface="+mn-ea"/>
              </a:rPr>
              <a:t>.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070850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3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</a:t>
            </a:r>
            <a:r>
              <a:rPr lang="en-US" altLang="ko-KR" sz="1800" b="1" dirty="0" smtClean="0">
                <a:latin typeface="+mn-ea"/>
              </a:rPr>
              <a:t>Migration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한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에서 다른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로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VM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을 이동시키는 기능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Host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유지보수가 필요하거나 자원을 재분배할 때 유용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</a:rPr>
              <a:t>3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</a:rPr>
              <a:t>-2 </a:t>
            </a:r>
            <a:r>
              <a:rPr lang="en-US" altLang="ko-KR" sz="1800" b="1" dirty="0" smtClean="0">
                <a:latin typeface="+mn-ea"/>
              </a:rPr>
              <a:t>Migration Type </a:t>
            </a:r>
          </a:p>
          <a:p>
            <a:pPr algn="l">
              <a:lnSpc>
                <a:spcPct val="13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800" dirty="0" smtClean="0">
                <a:solidFill>
                  <a:srgbClr val="FF0000"/>
                </a:solidFill>
              </a:rPr>
              <a:t>Non-live migration </a:t>
            </a:r>
            <a:r>
              <a:rPr lang="en-US" altLang="ko-KR" sz="1800" dirty="0" smtClean="0">
                <a:solidFill>
                  <a:srgbClr val="000000"/>
                </a:solidFill>
              </a:rPr>
              <a:t>(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instance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 다른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hypervisor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로 이동하는 동안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shutdown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됨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ko-KR" altLang="en-US" sz="1800" dirty="0" smtClean="0">
                <a:solidFill>
                  <a:srgbClr val="000000"/>
                </a:solidFill>
                <a:latin typeface="+mn-ea"/>
                <a:ea typeface="+mn-ea"/>
              </a:rPr>
              <a:t>나</a:t>
            </a:r>
            <a:r>
              <a:rPr lang="en-US" altLang="ko-KR" sz="1800" dirty="0" smtClean="0">
                <a:solidFill>
                  <a:srgbClr val="000000"/>
                </a:solidFill>
                <a:latin typeface="+mn-ea"/>
                <a:ea typeface="+mn-ea"/>
              </a:rPr>
              <a:t>. Live migration(migration</a:t>
            </a:r>
            <a:r>
              <a:rPr lang="ko-KR" altLang="en-US" sz="1800" dirty="0" smtClean="0">
                <a:solidFill>
                  <a:srgbClr val="000000"/>
                </a:solidFill>
                <a:latin typeface="+mn-ea"/>
                <a:ea typeface="+mn-ea"/>
              </a:rPr>
              <a:t>동안 </a:t>
            </a:r>
            <a:r>
              <a:rPr lang="en-US" altLang="ko-KR" sz="1800" dirty="0" smtClean="0">
                <a:solidFill>
                  <a:srgbClr val="000000"/>
                </a:solidFill>
                <a:latin typeface="+mn-ea"/>
                <a:ea typeface="+mn-ea"/>
              </a:rPr>
              <a:t>downtime </a:t>
            </a:r>
            <a:r>
              <a:rPr lang="ko-KR" altLang="en-US" sz="1800" dirty="0" smtClean="0">
                <a:solidFill>
                  <a:srgbClr val="000000"/>
                </a:solidFill>
                <a:latin typeface="+mn-ea"/>
                <a:ea typeface="+mn-ea"/>
              </a:rPr>
              <a:t>없이 서비스를 지속하고자 </a:t>
            </a:r>
            <a:r>
              <a:rPr lang="ko-KR" altLang="en-US" sz="1800" dirty="0" err="1" smtClean="0">
                <a:solidFill>
                  <a:srgbClr val="000000"/>
                </a:solidFill>
                <a:latin typeface="+mn-ea"/>
                <a:ea typeface="+mn-ea"/>
              </a:rPr>
              <a:t>할때</a:t>
            </a:r>
            <a:r>
              <a:rPr lang="ko-KR" altLang="en-US" sz="1800" dirty="0" smtClean="0">
                <a:solidFill>
                  <a:srgbClr val="000000"/>
                </a:solidFill>
                <a:latin typeface="+mn-ea"/>
                <a:ea typeface="+mn-ea"/>
              </a:rPr>
              <a:t> 유용</a:t>
            </a:r>
            <a:r>
              <a:rPr lang="en-US" altLang="ko-KR" sz="18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n-ea"/>
                <a:ea typeface="+mn-ea"/>
              </a:rPr>
              <a:t> 1)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Shared storage-based live </a:t>
            </a:r>
            <a:r>
              <a:rPr lang="en-US" altLang="ko-KR" sz="1800" dirty="0" smtClean="0">
                <a:solidFill>
                  <a:srgbClr val="FF0000"/>
                </a:solidFill>
                <a:latin typeface="+mn-ea"/>
                <a:ea typeface="+mn-ea"/>
              </a:rPr>
              <a:t>migration (</a:t>
            </a:r>
            <a:r>
              <a:rPr lang="ko-KR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메모리만 복사</a:t>
            </a:r>
            <a:r>
              <a:rPr lang="en-US" altLang="ko-KR" sz="18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en-US" altLang="ko-KR" sz="1800" dirty="0" smtClean="0">
                <a:latin typeface="+mn-ea"/>
                <a:ea typeface="+mn-ea"/>
              </a:rPr>
              <a:t>   - hypervisor</a:t>
            </a:r>
            <a:r>
              <a:rPr lang="ko-KR" altLang="en-US" sz="1800" dirty="0" smtClean="0">
                <a:latin typeface="+mn-ea"/>
                <a:ea typeface="+mn-ea"/>
              </a:rPr>
              <a:t>가 공유 </a:t>
            </a:r>
            <a:r>
              <a:rPr lang="ko-KR" altLang="en-US" sz="1800" dirty="0" err="1" smtClean="0">
                <a:latin typeface="+mn-ea"/>
                <a:ea typeface="+mn-ea"/>
              </a:rPr>
              <a:t>스토리지에</a:t>
            </a:r>
            <a:r>
              <a:rPr lang="ko-KR" altLang="en-US" sz="1800" dirty="0" smtClean="0">
                <a:latin typeface="+mn-ea"/>
                <a:ea typeface="+mn-ea"/>
              </a:rPr>
              <a:t> 접근</a:t>
            </a:r>
            <a:endParaRPr lang="en-US" altLang="ko-KR" sz="1800" dirty="0" smtClean="0">
              <a:latin typeface="+mn-ea"/>
              <a:ea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n-ea"/>
                <a:ea typeface="+mn-ea"/>
              </a:rPr>
              <a:t> 2)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  <a:ea typeface="+mn-ea"/>
              </a:rPr>
              <a:t>Block live </a:t>
            </a:r>
            <a:r>
              <a:rPr lang="en-US" altLang="ko-KR" sz="1800" dirty="0" smtClean="0">
                <a:solidFill>
                  <a:srgbClr val="FF0000"/>
                </a:solidFill>
                <a:latin typeface="+mn-ea"/>
                <a:ea typeface="+mn-ea"/>
              </a:rPr>
              <a:t>migration (</a:t>
            </a:r>
            <a:r>
              <a:rPr lang="ko-KR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메모리와 </a:t>
            </a:r>
            <a:r>
              <a:rPr lang="ko-KR" altLang="en-US" sz="1800" dirty="0" err="1" smtClean="0">
                <a:solidFill>
                  <a:srgbClr val="FF0000"/>
                </a:solidFill>
                <a:latin typeface="+mn-ea"/>
                <a:ea typeface="+mn-ea"/>
              </a:rPr>
              <a:t>블럭디바이스도</a:t>
            </a:r>
            <a:r>
              <a:rPr lang="ko-KR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 복사</a:t>
            </a:r>
            <a:r>
              <a:rPr lang="en-US" altLang="ko-KR" sz="18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800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  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공유 스토리지가 불필요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. CD-ROM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과 같은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read-only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디바이스와 호환되지 않음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3)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Volume-backed live migration</a:t>
            </a:r>
          </a:p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  <a:ea typeface="맑은 고딕"/>
              </a:rPr>
              <a:t>공유 스토리지가 불필요</a:t>
            </a: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ephemeral disk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보다 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backend volume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으로 구성된 경우</a:t>
            </a:r>
            <a:endParaRPr lang="en-US" altLang="ko-KR" sz="18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   (Cinder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에 </a:t>
            </a:r>
            <a:r>
              <a:rPr lang="ko-KR" altLang="en-US" sz="18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글랜스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 이미지를 넣고 </a:t>
            </a:r>
            <a:r>
              <a:rPr lang="en-US" altLang="ko-KR" sz="18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instanceA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en-US" altLang="ko-KR" sz="18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instanceB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변경</a:t>
            </a:r>
            <a:r>
              <a:rPr lang="en-US" altLang="ko-KR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lang="ko-KR" altLang="en-US" sz="18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47024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4</a:t>
            </a:r>
            <a:r>
              <a:rPr lang="en-US" altLang="ko-KR" sz="2000" kern="1200" dirty="0" smtClean="0">
                <a:latin typeface="+mn-ea"/>
                <a:ea typeface="+mn-ea"/>
              </a:rPr>
              <a:t>. Non-live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070850" cy="229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4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</a:t>
            </a:r>
            <a:r>
              <a:rPr lang="en-US" altLang="ko-KR" sz="1800" b="1" dirty="0">
                <a:latin typeface="+mn-ea"/>
              </a:rPr>
              <a:t>Non-live </a:t>
            </a:r>
            <a:r>
              <a:rPr lang="en-US" altLang="ko-KR" sz="1800" b="1" dirty="0" smtClean="0">
                <a:latin typeface="+mn-ea"/>
              </a:rPr>
              <a:t>Migration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scheduler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는 설정 기반으로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destination 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를 선택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공유 스토리지가 필요하지 않음 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새로운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에서 부팅되며 </a:t>
            </a: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configuration(ID, name,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IP address)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를 보관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 eaLnBrk="1" hangingPunct="1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3990" y="2589401"/>
            <a:ext cx="67566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</a:t>
            </a:r>
            <a:r>
              <a:rPr lang="en-US" altLang="ko-KR" dirty="0">
                <a:solidFill>
                  <a:srgbClr val="FF0000"/>
                </a:solidFill>
              </a:rPr>
              <a:t>nova help migrate</a:t>
            </a:r>
          </a:p>
          <a:p>
            <a:pPr algn="l"/>
            <a:r>
              <a:rPr lang="en-US" altLang="ko-KR" dirty="0"/>
              <a:t>usage: nova migrate [--poll] &lt;server&gt;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>
                <a:solidFill>
                  <a:srgbClr val="FF0000"/>
                </a:solidFill>
              </a:rPr>
              <a:t>Migrate a server. The new host will be selected by the scheduler.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Positional arguments:</a:t>
            </a:r>
          </a:p>
          <a:p>
            <a:pPr algn="l"/>
            <a:r>
              <a:rPr lang="en-US" altLang="ko-KR" dirty="0"/>
              <a:t>  &lt;server&gt;  Name or ID of server.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Optional arguments:</a:t>
            </a:r>
          </a:p>
          <a:p>
            <a:pPr algn="l"/>
            <a:r>
              <a:rPr lang="en-US" altLang="ko-KR" dirty="0"/>
              <a:t>  --poll    Report the server migration progress until it completes.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1982" y="4368810"/>
            <a:ext cx="957706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</a:t>
            </a:r>
            <a:r>
              <a:rPr lang="en-US" altLang="ko-KR" dirty="0">
                <a:solidFill>
                  <a:srgbClr val="FF0000"/>
                </a:solidFill>
              </a:rPr>
              <a:t>nova migration-list</a:t>
            </a:r>
          </a:p>
          <a:p>
            <a:pPr algn="l"/>
            <a:r>
              <a:rPr lang="en-US" altLang="ko-KR" dirty="0"/>
              <a:t>+----------------------+----------------------+----------------+--------------+-----------+--------+--------------------------------------+------------+------------+----------------------------+----------------------------+</a:t>
            </a:r>
          </a:p>
          <a:p>
            <a:pPr algn="l"/>
            <a:r>
              <a:rPr lang="en-US" altLang="ko-KR" dirty="0"/>
              <a:t>| Source Node          | </a:t>
            </a:r>
            <a:r>
              <a:rPr lang="en-US" altLang="ko-KR" dirty="0" err="1"/>
              <a:t>Dest</a:t>
            </a:r>
            <a:r>
              <a:rPr lang="en-US" altLang="ko-KR" dirty="0"/>
              <a:t> Node            | Source Compute | </a:t>
            </a:r>
            <a:r>
              <a:rPr lang="en-US" altLang="ko-KR" dirty="0" err="1"/>
              <a:t>Dest</a:t>
            </a:r>
            <a:r>
              <a:rPr lang="en-US" altLang="ko-KR" dirty="0"/>
              <a:t> Compute | </a:t>
            </a:r>
            <a:r>
              <a:rPr lang="en-US" altLang="ko-KR" dirty="0" err="1"/>
              <a:t>Dest</a:t>
            </a:r>
            <a:r>
              <a:rPr lang="en-US" altLang="ko-KR" dirty="0"/>
              <a:t> Host | Status | Instance UUID                        | Old Flavor | New Flavor | Created At                 | Updated At                 |</a:t>
            </a:r>
          </a:p>
          <a:p>
            <a:pPr algn="l"/>
            <a:r>
              <a:rPr lang="en-US" altLang="ko-KR" dirty="0"/>
              <a:t>+----------------------+----------------------+----------------+--------------+-----------+--------+--------------------------------------+------------+------------+----------------------------+----------------------------+</a:t>
            </a:r>
          </a:p>
          <a:p>
            <a:pPr algn="l"/>
            <a:r>
              <a:rPr lang="en-US" altLang="ko-KR" dirty="0"/>
              <a:t>| vgw31-7.samsung.com  | vgw31-s2.samsung.com | vgw31-7        | vgw31-s2     | 127.0.0.1 | error  | 37cd13f2-a936-4477-a6e5-6c1c6995e0dd | 43         | 48         | 2015-06-22T05:48:18.000000 | 2015-06-22T05:48:38.000000 |</a:t>
            </a:r>
          </a:p>
          <a:p>
            <a:pPr algn="l"/>
            <a:r>
              <a:rPr lang="en-US" altLang="ko-KR" dirty="0"/>
              <a:t>| vgw31-s2.samsung.com | vgw32-s2.samsung.com | vgw31-s2       | vgw32-s2     | 127.0.0.1 | error  | 37cd13f2-a936-4477-a6e5-6c1c6995e0dd | 43         | 48         | 2015-06-22T05:55:45.000000 | 2015-06-22T05:55:46.000000 |</a:t>
            </a:r>
          </a:p>
          <a:p>
            <a:pPr algn="l"/>
            <a:r>
              <a:rPr lang="en-US" altLang="ko-KR" dirty="0"/>
              <a:t>+----------------------+----------------------+----------------+--------------+-----------+--------+--------------------------------------+------------+------------+----------------------------+----------------------------+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623187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4</a:t>
            </a:r>
            <a:r>
              <a:rPr lang="en-US" altLang="ko-KR" sz="2000" kern="1200" dirty="0" smtClean="0">
                <a:latin typeface="+mn-ea"/>
                <a:ea typeface="+mn-ea"/>
              </a:rPr>
              <a:t>. Non-live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990129"/>
            <a:ext cx="9070850" cy="4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4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</a:t>
            </a:r>
            <a:r>
              <a:rPr lang="en-US" altLang="ko-KR" sz="1800" b="1" dirty="0">
                <a:latin typeface="+mn-ea"/>
              </a:rPr>
              <a:t>Non-live </a:t>
            </a:r>
            <a:r>
              <a:rPr lang="en-US" altLang="ko-KR" sz="1800" b="1" dirty="0" smtClean="0">
                <a:latin typeface="+mn-ea"/>
              </a:rPr>
              <a:t>Migration</a:t>
            </a: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-&gt;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dashborad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에서 추가적으로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confirm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을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해야함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16012" r="31548" b="37048"/>
          <a:stretch/>
        </p:blipFill>
        <p:spPr bwMode="auto">
          <a:xfrm>
            <a:off x="972022" y="5766248"/>
            <a:ext cx="8136904" cy="12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5" t="23642" r="36072" b="13690"/>
          <a:stretch/>
        </p:blipFill>
        <p:spPr bwMode="auto">
          <a:xfrm>
            <a:off x="972022" y="1396716"/>
            <a:ext cx="813690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4500414" y="1396716"/>
            <a:ext cx="4608512" cy="3855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284390" y="2991435"/>
            <a:ext cx="4824536" cy="3855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43616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5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</a:t>
            </a:r>
            <a:r>
              <a:rPr lang="en-US" altLang="ko-KR" sz="2000" kern="1200" dirty="0" smtClean="0">
                <a:latin typeface="+mn-ea"/>
              </a:rPr>
              <a:t>Migration with shared storage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611982" y="918121"/>
            <a:ext cx="9070850" cy="621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5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사전요구 사항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- Hypervisor: KVM with 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libvirt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- Shared storage:/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var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/lib/nova/instances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가 공유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storage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로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mount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되어야 함 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 - 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etc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/nova/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nova.conf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en-US" altLang="ko-KR" sz="1800" dirty="0" err="1">
                <a:solidFill>
                  <a:srgbClr val="000000"/>
                </a:solidFill>
                <a:latin typeface="+mn-ea"/>
                <a:ea typeface="+mn-ea"/>
              </a:rPr>
              <a:t>libvirt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]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아래와 같이 설정 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600" dirty="0" err="1">
                <a:solidFill>
                  <a:srgbClr val="000000"/>
                </a:solidFill>
                <a:latin typeface="+mn-ea"/>
                <a:ea typeface="+mn-ea"/>
              </a:rPr>
              <a:t>live_migration_flag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=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ea typeface="+mn-ea"/>
              </a:rPr>
              <a:t>VIR_MIGRATE_UNDEFINE_SOURCE,VIR_MIGRATE_PEER2PEER,VIR_MIGRATE_LIVE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en-US" altLang="ko-KR" sz="1600" dirty="0">
                <a:solidFill>
                  <a:srgbClr val="FF0000"/>
                </a:solidFill>
                <a:latin typeface="+mn-ea"/>
                <a:ea typeface="+mn-ea"/>
              </a:rPr>
              <a:t>VIR_MIGRATE_TUNNELLED</a:t>
            </a:r>
          </a:p>
          <a:p>
            <a:pPr algn="l" eaLnBrk="1" hangingPunct="1">
              <a:lnSpc>
                <a:spcPct val="130000"/>
              </a:lnSpc>
            </a:pPr>
            <a:endParaRPr lang="en-US" altLang="ko-KR" sz="18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</a:rPr>
              <a:t>5-2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Shared Storage </a:t>
            </a:r>
            <a:r>
              <a:rPr lang="ko-KR" altLang="en-US" sz="14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구성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(shared storage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가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mount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되지 않은 경우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live migration error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발생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)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sv-SE" altLang="ko-KR" sz="1200" dirty="0" smtClean="0"/>
              <a:t>$ </a:t>
            </a:r>
            <a:r>
              <a:rPr lang="sv-SE" altLang="ko-KR" sz="1200" dirty="0"/>
              <a:t>ping HostA </a:t>
            </a:r>
            <a:r>
              <a:rPr lang="sv-SE" altLang="ko-KR" sz="1200" dirty="0" smtClean="0"/>
              <a:t> - </a:t>
            </a:r>
            <a:r>
              <a:rPr lang="en-US" altLang="ko-KR" sz="1200" dirty="0" err="1" smtClean="0"/>
              <a:t>nfs</a:t>
            </a:r>
            <a:r>
              <a:rPr lang="ko-KR" altLang="en-US" sz="1200" dirty="0" smtClean="0"/>
              <a:t>서버 </a:t>
            </a:r>
            <a:r>
              <a:rPr lang="en-US" altLang="ko-KR" sz="1200" dirty="0" smtClean="0"/>
              <a:t>(controller) </a:t>
            </a:r>
            <a:endParaRPr lang="sv-SE" altLang="ko-KR" sz="1200" dirty="0" smtClean="0"/>
          </a:p>
          <a:p>
            <a:pPr algn="l">
              <a:lnSpc>
                <a:spcPct val="130000"/>
              </a:lnSpc>
            </a:pPr>
            <a:r>
              <a:rPr lang="sv-SE" altLang="ko-KR" sz="1200" dirty="0" smtClean="0"/>
              <a:t>$ </a:t>
            </a:r>
            <a:r>
              <a:rPr lang="sv-SE" altLang="ko-KR" sz="1200" dirty="0"/>
              <a:t>ping HostB </a:t>
            </a:r>
            <a:r>
              <a:rPr lang="sv-SE" altLang="ko-KR" sz="1200" dirty="0" smtClean="0"/>
              <a:t> -instance1 (compute1) </a:t>
            </a:r>
          </a:p>
          <a:p>
            <a:pPr algn="l">
              <a:lnSpc>
                <a:spcPct val="130000"/>
              </a:lnSpc>
            </a:pPr>
            <a:r>
              <a:rPr lang="sv-SE" altLang="ko-KR" sz="1200" dirty="0" smtClean="0"/>
              <a:t>$ </a:t>
            </a:r>
            <a:r>
              <a:rPr lang="sv-SE" altLang="ko-KR" sz="1200" dirty="0"/>
              <a:t>ping </a:t>
            </a:r>
            <a:r>
              <a:rPr lang="sv-SE" altLang="ko-KR" sz="1200" dirty="0" smtClean="0"/>
              <a:t>HostC – instance2 (compute2) </a:t>
            </a:r>
          </a:p>
          <a:p>
            <a:pPr algn="l">
              <a:lnSpc>
                <a:spcPct val="130000"/>
              </a:lnSpc>
            </a:pPr>
            <a:r>
              <a:rPr lang="sv-SE" altLang="ko-KR" sz="1200" dirty="0"/>
              <a:t>$ </a:t>
            </a:r>
            <a:r>
              <a:rPr lang="sv-SE" altLang="ko-KR" sz="1200" dirty="0" smtClean="0"/>
              <a:t>vi /etc/exports (A)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 NOVA-INST-DIR/instances </a:t>
            </a:r>
            <a:r>
              <a:rPr lang="en-US" altLang="ko-KR" sz="1200" dirty="0" err="1"/>
              <a:t>HostA</a:t>
            </a:r>
            <a:r>
              <a:rPr lang="en-US" altLang="ko-KR" sz="1200" dirty="0"/>
              <a:t>/255.255.0.0(</a:t>
            </a:r>
            <a:r>
              <a:rPr lang="en-US" altLang="ko-KR" sz="1200" dirty="0" err="1"/>
              <a:t>rw,sync,fsid</a:t>
            </a:r>
            <a:r>
              <a:rPr lang="en-US" altLang="ko-KR" sz="1200" dirty="0"/>
              <a:t>=0,no_root_squash</a:t>
            </a:r>
            <a:r>
              <a:rPr lang="en-US" altLang="ko-KR" sz="1200" dirty="0" smtClean="0"/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#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init.d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nfs</a:t>
            </a:r>
            <a:r>
              <a:rPr lang="en-US" altLang="ko-KR" sz="1200" dirty="0"/>
              <a:t>-kernel-server </a:t>
            </a:r>
            <a:r>
              <a:rPr lang="en-US" altLang="ko-KR" sz="1200" dirty="0" smtClean="0"/>
              <a:t>restart (A)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# </a:t>
            </a:r>
            <a:r>
              <a:rPr lang="en-US" altLang="ko-KR" sz="1200" dirty="0"/>
              <a:t>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init.d</a:t>
            </a:r>
            <a:r>
              <a:rPr lang="en-US" altLang="ko-KR" sz="1200" dirty="0"/>
              <a:t>/</a:t>
            </a:r>
            <a:r>
              <a:rPr lang="en-US" altLang="ko-KR" sz="1200" dirty="0" err="1"/>
              <a:t>idmapd</a:t>
            </a:r>
            <a:r>
              <a:rPr lang="en-US" altLang="ko-KR" sz="1200" dirty="0"/>
              <a:t> restart </a:t>
            </a:r>
            <a:r>
              <a:rPr lang="en-US" altLang="ko-KR" sz="1200" dirty="0" smtClean="0"/>
              <a:t>(A)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$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o+x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NOVA-INST-DIR/instances (A,B,C)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# VI /</a:t>
            </a:r>
            <a:r>
              <a:rPr lang="en-US" altLang="ko-KR" sz="1200" dirty="0" err="1" smtClean="0"/>
              <a:t>etc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fatab</a:t>
            </a:r>
            <a:r>
              <a:rPr lang="en-US" altLang="ko-KR" sz="1200" dirty="0" smtClean="0"/>
              <a:t> (B,C)</a:t>
            </a:r>
          </a:p>
          <a:p>
            <a:pPr algn="l">
              <a:lnSpc>
                <a:spcPct val="130000"/>
              </a:lnSpc>
            </a:pPr>
            <a:r>
              <a:rPr lang="pt-BR" altLang="ko-KR" sz="1200" dirty="0"/>
              <a:t>HostA:/ /NOVA-INST-DIR/instances nfs4 defaults 0 0 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#</a:t>
            </a:r>
            <a:r>
              <a:rPr lang="en-US" altLang="ko-KR" sz="1800" dirty="0"/>
              <a:t> </a:t>
            </a:r>
            <a:r>
              <a:rPr lang="en-US" altLang="ko-KR" sz="1200" dirty="0"/>
              <a:t>stop </a:t>
            </a:r>
            <a:r>
              <a:rPr lang="en-US" altLang="ko-KR" sz="1200" dirty="0" err="1"/>
              <a:t>libvirt</a:t>
            </a:r>
            <a:r>
              <a:rPr lang="en-US" altLang="ko-KR" sz="1200" dirty="0"/>
              <a:t>-bin &amp;&amp; start </a:t>
            </a:r>
            <a:r>
              <a:rPr lang="en-US" altLang="ko-KR" sz="1200" dirty="0" err="1"/>
              <a:t>libvirt</a:t>
            </a:r>
            <a:r>
              <a:rPr lang="en-US" altLang="ko-KR" sz="1200" dirty="0"/>
              <a:t>-bin </a:t>
            </a: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$ </a:t>
            </a:r>
            <a:r>
              <a:rPr lang="en-US" altLang="ko-KR" sz="1200" dirty="0" err="1"/>
              <a:t>ps</a:t>
            </a:r>
            <a:r>
              <a:rPr lang="en-US" altLang="ko-KR" sz="1200" dirty="0"/>
              <a:t> -</a:t>
            </a:r>
            <a:r>
              <a:rPr lang="en-US" altLang="ko-KR" sz="1200" dirty="0" err="1"/>
              <a:t>ef</a:t>
            </a:r>
            <a:r>
              <a:rPr lang="en-US" altLang="ko-KR" sz="1200" dirty="0"/>
              <a:t> | </a:t>
            </a:r>
            <a:r>
              <a:rPr lang="en-US" altLang="ko-KR" sz="1200" dirty="0" err="1"/>
              <a:t>grep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libvirt</a:t>
            </a:r>
            <a:r>
              <a:rPr lang="en-US" altLang="ko-KR" sz="1200" dirty="0"/>
              <a:t> root 1145 1 0 Nov27 ? 00:00:03 /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sbin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libvirtd</a:t>
            </a:r>
            <a:r>
              <a:rPr lang="en-US" altLang="ko-KR" sz="1200" dirty="0"/>
              <a:t> -d -l\ </a:t>
            </a:r>
            <a:r>
              <a:rPr lang="en-US" altLang="ko-KR" sz="1200" dirty="0" smtClean="0"/>
              <a:t> (A,B,C)</a:t>
            </a:r>
          </a:p>
          <a:p>
            <a:pPr algn="l">
              <a:lnSpc>
                <a:spcPct val="130000"/>
              </a:lnSpc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23598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6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Migration with shared storage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7" name="TextBox 14"/>
          <p:cNvSpPr txBox="1"/>
          <p:nvPr/>
        </p:nvSpPr>
        <p:spPr bwMode="auto">
          <a:xfrm>
            <a:off x="671637" y="846113"/>
            <a:ext cx="9070850" cy="42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6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controller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을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server, compute1, compute2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를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client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설정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※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사전에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/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var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/lib/nova/instances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를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공유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storage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인식해야함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MIGRATING-&gt; ACTIVE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로 전환됨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0" t="25898" r="20810" b="16073"/>
          <a:stretch/>
        </p:blipFill>
        <p:spPr bwMode="auto">
          <a:xfrm>
            <a:off x="755998" y="1350169"/>
            <a:ext cx="806489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998" y="4950569"/>
            <a:ext cx="89180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nova help live-migration</a:t>
            </a:r>
          </a:p>
          <a:p>
            <a:pPr algn="l"/>
            <a:r>
              <a:rPr lang="en-US" altLang="ko-KR" dirty="0"/>
              <a:t>usage: nova live-migration [--block-migrate] [--disk-over-commit]</a:t>
            </a:r>
          </a:p>
          <a:p>
            <a:pPr algn="l"/>
            <a:r>
              <a:rPr lang="en-US" altLang="ko-KR" dirty="0"/>
              <a:t>                           &lt;server&gt; [&lt;host&gt;]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Migrate running server to a new machine.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Positional arguments:</a:t>
            </a:r>
          </a:p>
          <a:p>
            <a:pPr algn="l"/>
            <a:r>
              <a:rPr lang="en-US" altLang="ko-KR" dirty="0"/>
              <a:t>  &lt;server&gt;            Name or ID of server.</a:t>
            </a:r>
          </a:p>
          <a:p>
            <a:pPr algn="l"/>
            <a:r>
              <a:rPr lang="en-US" altLang="ko-KR" dirty="0"/>
              <a:t>  &lt;host&gt;              destination host name.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Optional arguments:</a:t>
            </a:r>
          </a:p>
          <a:p>
            <a:pPr algn="l"/>
            <a:r>
              <a:rPr lang="en-US" altLang="ko-KR" dirty="0"/>
              <a:t>  --block-migrate     True in case of </a:t>
            </a:r>
            <a:r>
              <a:rPr lang="en-US" altLang="ko-KR" dirty="0" err="1"/>
              <a:t>block_migration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                      (Default=</a:t>
            </a:r>
            <a:r>
              <a:rPr lang="en-US" altLang="ko-KR" dirty="0" err="1"/>
              <a:t>False:live_migration</a:t>
            </a:r>
            <a:r>
              <a:rPr lang="en-US" altLang="ko-KR" dirty="0"/>
              <a:t>)</a:t>
            </a:r>
          </a:p>
          <a:p>
            <a:pPr algn="l"/>
            <a:r>
              <a:rPr lang="en-US" altLang="ko-KR" dirty="0"/>
              <a:t>  --disk-over-commit  Allow overcommit.(Default=False)</a:t>
            </a:r>
          </a:p>
        </p:txBody>
      </p:sp>
    </p:spTree>
    <p:extLst>
      <p:ext uri="{BB962C8B-B14F-4D97-AF65-F5344CB8AC3E}">
        <p14:creationId xmlns:p14="http://schemas.microsoft.com/office/powerpoint/2010/main" val="365572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6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Migration with shared </a:t>
            </a:r>
            <a:r>
              <a:rPr lang="en-US" altLang="ko-KR" sz="2000" kern="1200" dirty="0" smtClean="0">
                <a:latin typeface="+mn-ea"/>
              </a:rPr>
              <a:t>storage (cinder</a:t>
            </a:r>
            <a:r>
              <a:rPr lang="ko-KR" altLang="en-US" sz="2000" kern="1200" dirty="0" smtClean="0">
                <a:latin typeface="+mn-ea"/>
              </a:rPr>
              <a:t>를 </a:t>
            </a:r>
            <a:r>
              <a:rPr lang="en-US" altLang="ko-KR" sz="2000" kern="1200" dirty="0" smtClean="0">
                <a:latin typeface="+mn-ea"/>
              </a:rPr>
              <a:t>2</a:t>
            </a:r>
            <a:r>
              <a:rPr lang="ko-KR" altLang="en-US" sz="2000" kern="1200" dirty="0" smtClean="0">
                <a:latin typeface="+mn-ea"/>
              </a:rPr>
              <a:t>번째 </a:t>
            </a:r>
            <a:r>
              <a:rPr lang="en-US" altLang="ko-KR" sz="2000" kern="1200" dirty="0" smtClean="0">
                <a:latin typeface="+mn-ea"/>
              </a:rPr>
              <a:t>disk</a:t>
            </a:r>
            <a:r>
              <a:rPr lang="ko-KR" altLang="en-US" sz="2000" kern="1200" dirty="0" smtClean="0">
                <a:latin typeface="+mn-ea"/>
              </a:rPr>
              <a:t>로 </a:t>
            </a:r>
            <a:r>
              <a:rPr lang="ko-KR" altLang="en-US" sz="2000" kern="1200" dirty="0" err="1" smtClean="0">
                <a:latin typeface="+mn-ea"/>
              </a:rPr>
              <a:t>가진경우</a:t>
            </a:r>
            <a:r>
              <a:rPr lang="en-US" altLang="ko-KR" sz="2000" kern="1200" dirty="0" smtClean="0">
                <a:latin typeface="+mn-ea"/>
              </a:rPr>
              <a:t>)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7" name="TextBox 14"/>
          <p:cNvSpPr txBox="1"/>
          <p:nvPr/>
        </p:nvSpPr>
        <p:spPr bwMode="auto">
          <a:xfrm>
            <a:off x="671637" y="846113"/>
            <a:ext cx="9070850" cy="4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6-2 controller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을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server, compute1, compute2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를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client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설정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dirty="0" smtClean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※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사전에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/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var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/lib/nova/instances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를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nfs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공유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storage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인식해야함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MIGRATING-&gt; ACTIVE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로 전환됨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MIGRATIONG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과정에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CINDER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디스크를 띠었다 붙이는 과정이 포함되어 있으므로 시간이 다소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오래소요</a:t>
            </a:r>
            <a:endParaRPr lang="en-US" altLang="ko-KR" sz="14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  MIGRATIONG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과정에 이미 대상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HOST VM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이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실행중으로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표기됨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상용에서 확인필요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) 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  </a:t>
            </a:r>
            <a:endParaRPr lang="en-US" altLang="ko-KR" sz="1400" b="1" dirty="0" smtClean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3" t="25883" r="21503" b="16714"/>
          <a:stretch/>
        </p:blipFill>
        <p:spPr bwMode="auto">
          <a:xfrm>
            <a:off x="828006" y="1278162"/>
            <a:ext cx="7704856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429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ko-KR" altLang="en-US" sz="2000" kern="1200" dirty="0" smtClean="0">
                <a:latin typeface="+mn-ea"/>
                <a:ea typeface="+mn-ea"/>
              </a:rPr>
              <a:t>목차 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467966" y="1062137"/>
            <a:ext cx="9217024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EVACUATION</a:t>
            </a:r>
          </a:p>
          <a:p>
            <a:pPr marL="342900" indent="-342900" algn="l">
              <a:lnSpc>
                <a:spcPct val="130000"/>
              </a:lnSpc>
              <a:buAutoNum type="arabicPeriod"/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NONE-LIVE MIGRATION</a:t>
            </a:r>
          </a:p>
          <a:p>
            <a:pPr marL="342900" indent="-342900" algn="l">
              <a:lnSpc>
                <a:spcPct val="130000"/>
              </a:lnSpc>
              <a:buAutoNum type="arabicPeriod"/>
            </a:pPr>
            <a:endParaRPr lang="en-US" altLang="ko-KR" sz="1800" b="1" dirty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LIVE-MIGRATION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latin typeface="+mn-ea"/>
              </a:rPr>
              <a:t>1)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Shared storage-based live migration (</a:t>
            </a:r>
            <a:r>
              <a:rPr lang="ko-KR" altLang="en-US" sz="1800" dirty="0">
                <a:solidFill>
                  <a:srgbClr val="FF0000"/>
                </a:solidFill>
                <a:latin typeface="+mn-ea"/>
              </a:rPr>
              <a:t>메모리만 복사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latin typeface="+mn-ea"/>
              </a:rPr>
              <a:t>2</a:t>
            </a:r>
            <a:r>
              <a:rPr lang="en-US" altLang="ko-KR" sz="1800" dirty="0">
                <a:latin typeface="+mn-ea"/>
              </a:rPr>
              <a:t>) Block live migration (</a:t>
            </a:r>
            <a:r>
              <a:rPr lang="ko-KR" altLang="en-US" sz="1800" dirty="0">
                <a:latin typeface="+mn-ea"/>
              </a:rPr>
              <a:t>메모리와 </a:t>
            </a:r>
            <a:r>
              <a:rPr lang="ko-KR" altLang="en-US" sz="1800" dirty="0" err="1">
                <a:latin typeface="+mn-ea"/>
              </a:rPr>
              <a:t>블럭디바이스도</a:t>
            </a:r>
            <a:r>
              <a:rPr lang="ko-KR" altLang="en-US" sz="1800" dirty="0">
                <a:latin typeface="+mn-ea"/>
              </a:rPr>
              <a:t> 복사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latin typeface="+mj-ea"/>
              </a:rPr>
              <a:t>3</a:t>
            </a:r>
            <a:r>
              <a:rPr lang="en-US" altLang="ko-KR" sz="1800" dirty="0">
                <a:latin typeface="+mj-ea"/>
              </a:rPr>
              <a:t>) Volume-backed live </a:t>
            </a:r>
            <a:r>
              <a:rPr lang="en-US" altLang="ko-KR" sz="1800" dirty="0" smtClean="0">
                <a:latin typeface="+mj-ea"/>
              </a:rPr>
              <a:t>migration</a:t>
            </a:r>
          </a:p>
          <a:p>
            <a:pPr algn="l">
              <a:lnSpc>
                <a:spcPct val="130000"/>
              </a:lnSpc>
            </a:pPr>
            <a:endParaRPr lang="en-US" altLang="ko-KR" sz="1800" dirty="0"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</a:rPr>
              <a:t>4. VOLUME MIGRATION</a:t>
            </a:r>
            <a:endParaRPr lang="ko-KR" altLang="en-US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8545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6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Migration with shared </a:t>
            </a:r>
            <a:r>
              <a:rPr lang="en-US" altLang="ko-KR" sz="2000" kern="1200" dirty="0" smtClean="0">
                <a:latin typeface="+mn-ea"/>
              </a:rPr>
              <a:t>storage (document)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539974" y="702097"/>
            <a:ext cx="9070850" cy="66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6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Live Migration Parameter (/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etc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/nova/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nova.conf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</a:p>
          <a:p>
            <a:pPr algn="l"/>
            <a:endParaRPr lang="en-US" altLang="ko-KR" sz="1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91291"/>
              </p:ext>
            </p:extLst>
          </p:nvPr>
        </p:nvGraphicFramePr>
        <p:xfrm>
          <a:off x="611982" y="1147860"/>
          <a:ext cx="9217024" cy="570134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750241"/>
                <a:gridCol w="1858271"/>
                <a:gridCol w="4608512"/>
              </a:tblGrid>
              <a:tr h="130020"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Configuration option = Default value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marL="34070" marR="34070" marT="17035" marB="17035" anchor="ctr"/>
                </a:tc>
              </a:tr>
              <a:tr h="130020">
                <a:tc gridSpan="3">
                  <a:txBody>
                    <a:bodyPr/>
                    <a:lstStyle/>
                    <a:p>
                      <a:r>
                        <a:rPr lang="en-US" sz="1000"/>
                        <a:t>[DEFAULT]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0310">
                <a:tc>
                  <a:txBody>
                    <a:bodyPr/>
                    <a:lstStyle/>
                    <a:p>
                      <a:r>
                        <a:rPr lang="en-US" sz="1000"/>
                        <a:t>live_migration_retry_count = 30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Number of 1 second retries needed in </a:t>
                      </a:r>
                      <a:r>
                        <a:rPr lang="en-US" sz="1000" dirty="0" err="1"/>
                        <a:t>live_migration</a:t>
                      </a:r>
                      <a:endParaRPr lang="en-US" sz="1000" dirty="0"/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786824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max_concurrent_live_migrations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000">
                          <a:solidFill>
                            <a:srgbClr val="FF0000"/>
                          </a:solidFill>
                        </a:rPr>
                        <a:t>= </a:t>
                      </a:r>
                      <a:r>
                        <a:rPr lang="en-US" sz="100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Maximum number of live migrations to run concurrently. This limit is enforced to avoid outbound live migrations overwhelming the host/network and causing failures. It is not recommended that you change this unless you are very sure that doing so is safe and stable in your environment.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130020">
                <a:tc gridSpan="3">
                  <a:txBody>
                    <a:bodyPr/>
                    <a:lstStyle/>
                    <a:p>
                      <a:r>
                        <a:rPr lang="en-US" sz="1000"/>
                        <a:t>[libvirt]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92405">
                <a:tc>
                  <a:txBody>
                    <a:bodyPr/>
                    <a:lstStyle/>
                    <a:p>
                      <a:r>
                        <a:rPr lang="en-US" sz="1000" dirty="0" err="1"/>
                        <a:t>live_migration_bandwidth</a:t>
                      </a:r>
                      <a:r>
                        <a:rPr lang="en-US" sz="1000" dirty="0"/>
                        <a:t> = 0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Maximum bandwidth(in </a:t>
                      </a:r>
                      <a:r>
                        <a:rPr lang="en-US" sz="1000" dirty="0" err="1"/>
                        <a:t>MiB</a:t>
                      </a:r>
                      <a:r>
                        <a:rPr lang="en-US" sz="1000" dirty="0"/>
                        <a:t>/s) to be used during migration. If set to 0, will choose a suitable default. Some hypervisors do not support this feature and will return an error if bandwidth is not 0. Please refer to the </a:t>
                      </a:r>
                      <a:r>
                        <a:rPr lang="en-US" sz="1000" dirty="0" err="1"/>
                        <a:t>libvirt</a:t>
                      </a:r>
                      <a:r>
                        <a:rPr lang="en-US" sz="1000" dirty="0"/>
                        <a:t> documentation for further details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786824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live_migration_completion_timeout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= 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800</a:t>
                      </a:r>
                      <a:endParaRPr lang="en-US" sz="1000" dirty="0"/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Time to wait, in seconds, for migration to successfully complete transferring data before aborting the operation. Value is per </a:t>
                      </a:r>
                      <a:r>
                        <a:rPr lang="en-US" sz="1000" dirty="0" err="1"/>
                        <a:t>GiB</a:t>
                      </a:r>
                      <a:r>
                        <a:rPr lang="en-US" sz="1000" dirty="0"/>
                        <a:t> of guest RAM + disk to be transferred, with lower bound of a minimum of 2 </a:t>
                      </a:r>
                      <a:r>
                        <a:rPr lang="en-US" sz="1000" dirty="0" err="1"/>
                        <a:t>GiB.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Should usually be larger than downtime delay * downtime steps</a:t>
                      </a:r>
                      <a:r>
                        <a:rPr lang="en-US" sz="1000" dirty="0"/>
                        <a:t>. Set to 0 to disable timeouts.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503567">
                <a:tc>
                  <a:txBody>
                    <a:bodyPr/>
                    <a:lstStyle/>
                    <a:p>
                      <a:r>
                        <a:rPr lang="en-US" sz="1000" dirty="0" err="1"/>
                        <a:t>live_migration_downtime</a:t>
                      </a:r>
                      <a:r>
                        <a:rPr lang="en-US" sz="1000" dirty="0"/>
                        <a:t> = 500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Maximum permitted downtime, in milliseconds, for live migration switchover. Will be rounded up to a minimum of 100ms. Use a large value if guest </a:t>
                      </a:r>
                      <a:r>
                        <a:rPr lang="en-US" sz="1000" dirty="0" err="1"/>
                        <a:t>liveness</a:t>
                      </a:r>
                      <a:r>
                        <a:rPr lang="en-US" sz="1000" dirty="0"/>
                        <a:t> is unimportant.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597986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live_migration_downtime_delay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= 75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IntOpt</a:t>
                      </a:r>
                      <a:r>
                        <a:rPr lang="en-US" sz="1000" dirty="0"/>
                        <a:t>) Time to wait, in seconds, between each step increase of the migration downtime. Minimum delay is 10 seconds. Value is per </a:t>
                      </a:r>
                      <a:r>
                        <a:rPr lang="en-US" sz="1000" dirty="0" err="1"/>
                        <a:t>GiB</a:t>
                      </a:r>
                      <a:r>
                        <a:rPr lang="en-US" sz="1000" dirty="0"/>
                        <a:t> of guest RAM + disk to be transferred, with lower bound of a minimum of 2 </a:t>
                      </a:r>
                      <a:r>
                        <a:rPr lang="en-US" sz="1000" dirty="0" err="1"/>
                        <a:t>GiB</a:t>
                      </a:r>
                      <a:r>
                        <a:rPr lang="en-US" sz="1000" dirty="0"/>
                        <a:t> per device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314730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live_migration_downtime_steps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 = 10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/>
                        <a:t>(IntOpt) Number of incremental steps to reach max downtime value. Will be rounded up to a minimum of 3 steps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314730">
                <a:tc>
                  <a:txBody>
                    <a:bodyPr/>
                    <a:lstStyle/>
                    <a:p>
                      <a:r>
                        <a:rPr lang="en-US" sz="1000"/>
                        <a:t>live_migration_flag = VIR_MIGRATE_UNDEFINE_SOURCE, VIR_MIGRATE_PEER2PEER, VIR_MIGRATE_LIVE, VIR_MIGRATE_TUNNELLED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/>
                        <a:t>(StrOpt) Migration flags to be set for live migration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409148">
                <a:tc>
                  <a:txBody>
                    <a:bodyPr/>
                    <a:lstStyle/>
                    <a:p>
                      <a:r>
                        <a:rPr lang="en-US" sz="1000"/>
                        <a:t>live_migration_progress_timeout = 150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/>
                        <a:t>(IntOpt) Time to wait, in seconds, for migration to make forward progress in transferring data before aborting the operation. Set to 0 to disable timeouts.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/>
                    </a:p>
                  </a:txBody>
                  <a:tcPr marL="34070" marR="34070" marT="17035" marB="17035" anchor="ctr"/>
                </a:tc>
              </a:tr>
              <a:tr h="314730">
                <a:tc>
                  <a:txBody>
                    <a:bodyPr/>
                    <a:lstStyle/>
                    <a:p>
                      <a:r>
                        <a:rPr lang="en-US" sz="1000"/>
                        <a:t>live_migration_uri = qemu+tcp://%s/system</a:t>
                      </a:r>
                    </a:p>
                  </a:txBody>
                  <a:tcPr marL="34070" marR="34070" marT="17035" marB="17035" anchor="ctr"/>
                </a:tc>
                <a:tc gridSpan="2">
                  <a:txBody>
                    <a:bodyPr/>
                    <a:lstStyle/>
                    <a:p>
                      <a:r>
                        <a:rPr lang="en-US" sz="1000" dirty="0"/>
                        <a:t>(</a:t>
                      </a:r>
                      <a:r>
                        <a:rPr lang="en-US" sz="1000" dirty="0" err="1"/>
                        <a:t>StrOpt</a:t>
                      </a:r>
                      <a:r>
                        <a:rPr lang="en-US" sz="1000" dirty="0"/>
                        <a:t>) Migration target URI (any included "%s" is replaced with the migration target hostname)</a:t>
                      </a:r>
                    </a:p>
                  </a:txBody>
                  <a:tcPr marL="34070" marR="34070" marT="17035" marB="17035" anchor="ctr"/>
                </a:tc>
                <a:tc hMerge="1"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4070" marR="34070" marT="17035" marB="1703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8816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6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Migration </a:t>
            </a:r>
            <a:r>
              <a:rPr lang="en-US" altLang="ko-KR" sz="2000" kern="1200" dirty="0" smtClean="0">
                <a:latin typeface="+mn-ea"/>
              </a:rPr>
              <a:t>parameter (</a:t>
            </a:r>
            <a:r>
              <a:rPr lang="ko-KR" altLang="en-US" sz="2000" kern="1200" dirty="0" smtClean="0">
                <a:latin typeface="+mn-ea"/>
              </a:rPr>
              <a:t>상용장비</a:t>
            </a:r>
            <a:r>
              <a:rPr lang="en-US" altLang="ko-KR" sz="2000" kern="1200" dirty="0" smtClean="0">
                <a:latin typeface="+mn-ea"/>
              </a:rPr>
              <a:t>)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683990" y="846113"/>
            <a:ext cx="9070850" cy="66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6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Live Migration Parameter (/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etc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/nova/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nova.conf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</a:p>
          <a:p>
            <a:pPr algn="l"/>
            <a:endParaRPr lang="en-US" altLang="ko-KR" sz="14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581065"/>
              </p:ext>
            </p:extLst>
          </p:nvPr>
        </p:nvGraphicFramePr>
        <p:xfrm>
          <a:off x="541053" y="1350170"/>
          <a:ext cx="9356724" cy="35298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59161"/>
                <a:gridCol w="7197563"/>
              </a:tblGrid>
              <a:tr h="226047">
                <a:tc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항목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/>
                        <a:t>설명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687966">
                <a:tc>
                  <a:txBody>
                    <a:bodyPr/>
                    <a:lstStyle/>
                    <a:p>
                      <a:r>
                        <a:rPr lang="en-US" sz="1000" dirty="0" err="1"/>
                        <a:t>live_migration_retry_count</a:t>
                      </a:r>
                      <a:r>
                        <a:rPr lang="en-US" sz="1000" dirty="0"/>
                        <a:t> =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marL="72884" marR="72884" marT="36442" marB="36442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(Integer)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Maximum number of 1 second retries in </a:t>
                      </a:r>
                      <a:r>
                        <a:rPr lang="en-US" sz="1000" dirty="0" err="1">
                          <a:solidFill>
                            <a:srgbClr val="FF0000"/>
                          </a:solidFill>
                        </a:rPr>
                        <a:t>live_migration</a:t>
                      </a:r>
                      <a:r>
                        <a:rPr lang="en-US" sz="1000" dirty="0"/>
                        <a:t>. It specifies number of retries to </a:t>
                      </a:r>
                      <a:r>
                        <a:rPr lang="en-US" sz="1000" dirty="0" err="1"/>
                        <a:t>iptables</a:t>
                      </a:r>
                      <a:r>
                        <a:rPr lang="en-US" sz="1000" dirty="0"/>
                        <a:t> when it complains. It happens when an user </a:t>
                      </a:r>
                      <a:r>
                        <a:rPr lang="en-US" sz="1000" dirty="0" err="1"/>
                        <a:t>continously</a:t>
                      </a:r>
                      <a:r>
                        <a:rPr lang="en-US" sz="1000" dirty="0"/>
                        <a:t> sends live-migration request to same host leading to concurrent request to </a:t>
                      </a:r>
                      <a:r>
                        <a:rPr lang="en-US" sz="1000" dirty="0" err="1"/>
                        <a:t>iptables</a:t>
                      </a:r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Possible values: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sz="1000" dirty="0"/>
                        <a:t>Any positive integer representing retry count.</a:t>
                      </a:r>
                    </a:p>
                  </a:txBody>
                  <a:tcPr marL="72884" marR="72884" marT="36442" marB="36442" anchor="ctr"/>
                </a:tc>
              </a:tr>
              <a:tr h="452094">
                <a:tc>
                  <a:txBody>
                    <a:bodyPr/>
                    <a:lstStyle/>
                    <a:p>
                      <a:r>
                        <a:rPr lang="en-US" sz="1000" dirty="0" err="1"/>
                        <a:t>live_migration_bandwidth</a:t>
                      </a:r>
                      <a:r>
                        <a:rPr lang="en-US" sz="1000" dirty="0"/>
                        <a:t> =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(Integer) Maximum bandwidth(in </a:t>
                      </a:r>
                      <a:r>
                        <a:rPr lang="en-US" sz="1000" dirty="0" err="1"/>
                        <a:t>MiB</a:t>
                      </a:r>
                      <a:r>
                        <a:rPr lang="en-US" sz="1000" dirty="0"/>
                        <a:t>/s) to be used during migration. 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If set to 0, will choose a suitable default</a:t>
                      </a:r>
                      <a:r>
                        <a:rPr lang="en-US" sz="1000" dirty="0"/>
                        <a:t>. Some hypervisors do not support this feature and will return an error if bandwidth is not 0. Please refer to the </a:t>
                      </a:r>
                      <a:r>
                        <a:rPr lang="en-US" sz="1000" dirty="0" err="1"/>
                        <a:t>libvirt</a:t>
                      </a:r>
                      <a:r>
                        <a:rPr lang="en-US" sz="1000" dirty="0"/>
                        <a:t> documentation for further details</a:t>
                      </a:r>
                    </a:p>
                  </a:txBody>
                  <a:tcPr anchor="ctr"/>
                </a:tc>
              </a:tr>
              <a:tr h="326512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Live_migration_flag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VIR_MIGRATE_UNDEFINE_SOURCE,VIR_MIGRATE_PEER2PEER,VIR_MIGRATE_LIVE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VIR_MIGRATE_TUNNELLED</a:t>
                      </a:r>
                    </a:p>
                    <a:p>
                      <a:endParaRPr lang="en-US" sz="1000" dirty="0"/>
                    </a:p>
                  </a:txBody>
                  <a:tcPr anchor="ctr"/>
                </a:tc>
              </a:tr>
              <a:tr h="680839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Block_migration_flag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VIR_MIGRATE_UNDEFINE_SOURCE,VIR_MIGRATE_PEER2PEER,VIR_MIGRATE_LIVE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VIR_MIGRATE_TUNNELLED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VIR_MIGRATE_NON_SHARED_INC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sz="1000" dirty="0"/>
                    </a:p>
                  </a:txBody>
                  <a:tcPr anchor="ctr"/>
                </a:tc>
              </a:tr>
              <a:tr h="794893"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Migrate_max_retries</a:t>
                      </a:r>
                      <a:r>
                        <a:rPr lang="en-US" sz="1000" dirty="0" smtClean="0"/>
                        <a:t>=-</a:t>
                      </a:r>
                      <a:r>
                        <a:rPr lang="en-US" sz="10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Number</a:t>
                      </a:r>
                      <a:r>
                        <a:rPr lang="en-US" sz="1000" baseline="0" dirty="0" smtClean="0"/>
                        <a:t> of times to retry live-migration before falling if ==-1 , try until out of hosts. if ==0, only try once, no retries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60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6</a:t>
            </a:r>
            <a:r>
              <a:rPr lang="en-US" altLang="ko-KR" sz="2000" kern="1200" dirty="0" smtClean="0">
                <a:latin typeface="+mn-ea"/>
                <a:ea typeface="+mn-ea"/>
              </a:rPr>
              <a:t>. </a:t>
            </a:r>
            <a:r>
              <a:rPr lang="en-US" altLang="ko-KR" sz="2000" kern="1200" dirty="0">
                <a:latin typeface="+mn-ea"/>
              </a:rPr>
              <a:t>Live Migration </a:t>
            </a:r>
            <a:r>
              <a:rPr lang="en-US" altLang="ko-KR" sz="2000" kern="1200" dirty="0" smtClean="0">
                <a:latin typeface="+mn-ea"/>
              </a:rPr>
              <a:t>parameter (</a:t>
            </a:r>
            <a:r>
              <a:rPr lang="ko-KR" altLang="en-US" sz="2000" kern="1200" dirty="0" smtClean="0">
                <a:latin typeface="+mn-ea"/>
              </a:rPr>
              <a:t>동시진행 </a:t>
            </a:r>
            <a:r>
              <a:rPr lang="en-US" altLang="ko-KR" sz="2000" kern="1200" dirty="0" smtClean="0">
                <a:latin typeface="+mn-ea"/>
              </a:rPr>
              <a:t>TEST)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683990" y="846113"/>
            <a:ext cx="9070850" cy="66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6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-1 Live Migration Parameter (/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etc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/nova/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nova.conf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</a:p>
          <a:p>
            <a:pPr algn="l"/>
            <a:endParaRPr lang="en-US" altLang="ko-KR" sz="14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467966" y="5022577"/>
            <a:ext cx="8568952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시험필요사항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동시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2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대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진행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시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cinder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없는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vm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이 있을 경우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동시진행됨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                          cinder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있는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vm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을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동시진행하면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하나만 진행됨</a:t>
            </a:r>
            <a:endParaRPr lang="en-US" altLang="ko-KR" sz="16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2. 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openstack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live_migration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timtout</a:t>
            </a:r>
            <a:r>
              <a:rPr lang="en-US" altLang="ko-KR" sz="160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(800*(32+1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, NFVO timeout(1200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초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이므로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NFVO timeout </a:t>
            </a:r>
            <a:r>
              <a:rPr lang="ko-KR" altLang="en-US" sz="16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시점까지 </a:t>
            </a:r>
            <a:r>
              <a:rPr lang="ko-KR" altLang="en-US" sz="16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기달려야함</a:t>
            </a:r>
            <a:endParaRPr lang="ko-KR" altLang="en-US" sz="16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t="25112" r="20569" b="16581"/>
          <a:stretch/>
        </p:blipFill>
        <p:spPr bwMode="auto">
          <a:xfrm>
            <a:off x="687091" y="1350169"/>
            <a:ext cx="7382544" cy="36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748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39974" y="793333"/>
            <a:ext cx="957598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2-3. </a:t>
            </a:r>
            <a:r>
              <a:rPr lang="en-US" altLang="ko-KR" sz="1800" b="1" dirty="0">
                <a:latin typeface="+mn-ea"/>
              </a:rPr>
              <a:t>Live Migration (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공유스토리지 상태에서 각 </a:t>
            </a:r>
            <a:r>
              <a:rPr lang="ko-KR" altLang="en-US" sz="1600" dirty="0" err="1" smtClean="0">
                <a:solidFill>
                  <a:srgbClr val="0070C0"/>
                </a:solidFill>
                <a:latin typeface="맑은 고딕"/>
                <a:ea typeface="맑은 고딕"/>
              </a:rPr>
              <a:t>인터페이스별로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DOWN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하고 시험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)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</a:t>
            </a:r>
            <a:r>
              <a:rPr lang="en-US" altLang="ko-KR" sz="2000" kern="1200" dirty="0">
                <a:latin typeface="+mn-ea"/>
              </a:rPr>
              <a:t>Live Migration</a:t>
            </a:r>
            <a:r>
              <a:rPr lang="ko-KR" altLang="en-US" sz="2000" kern="1200" dirty="0" smtClean="0">
                <a:latin typeface="+mn-ea"/>
                <a:ea typeface="+mn-ea"/>
              </a:rPr>
              <a:t> 시험 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653058"/>
              </p:ext>
            </p:extLst>
          </p:nvPr>
        </p:nvGraphicFramePr>
        <p:xfrm>
          <a:off x="544116" y="1240333"/>
          <a:ext cx="894883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766"/>
                <a:gridCol w="1234570"/>
                <a:gridCol w="1656184"/>
                <a:gridCol w="2232248"/>
                <a:gridCol w="2036062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망분류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이전</a:t>
                      </a:r>
                      <a:r>
                        <a:rPr lang="en-US" altLang="ko-KR" sz="1100" baseline="0" dirty="0" smtClean="0"/>
                        <a:t> HOST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대상 </a:t>
                      </a:r>
                      <a:r>
                        <a:rPr lang="en-US" altLang="ko-KR" sz="1100" dirty="0" smtClean="0"/>
                        <a:t>HOST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dirty="0" smtClean="0">
                          <a:latin typeface="+mn-ea"/>
                        </a:rPr>
                        <a:t>Block-migrate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</a:t>
                      </a:r>
                      <a:r>
                        <a:rPr lang="en-US" altLang="ko-KR" sz="1100" baseline="0" dirty="0" smtClean="0"/>
                        <a:t> storage</a:t>
                      </a:r>
                      <a:r>
                        <a:rPr lang="ko-KR" altLang="en-US" sz="1100" dirty="0" smtClean="0"/>
                        <a:t>결과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멈춤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멈춤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멈춤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멈춤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서비스 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서비스 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539974" y="5785826"/>
            <a:ext cx="9073008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OSC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Live migration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발생하는 이전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HOST(O) ,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대상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 (O)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상태이여야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함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명령어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멈춤상태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서비스망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Live migration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성공과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무관하나 서비스에 영향을 줌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LIVE MIG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Live migration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발생하는 이전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HOST(O) ,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대상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HOST (O)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상태이여야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함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명령어 </a:t>
            </a:r>
            <a:r>
              <a:rPr lang="ko-KR" altLang="en-US" sz="1400" dirty="0" err="1">
                <a:solidFill>
                  <a:srgbClr val="000000"/>
                </a:solidFill>
                <a:latin typeface="맑은 고딕"/>
                <a:ea typeface="맑은 고딕"/>
              </a:rPr>
              <a:t>멈춤상태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2134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7</a:t>
            </a:r>
            <a:r>
              <a:rPr lang="en-US" altLang="ko-KR" sz="2000" kern="1200" dirty="0" smtClean="0">
                <a:latin typeface="+mn-ea"/>
                <a:ea typeface="+mn-ea"/>
              </a:rPr>
              <a:t>. Block </a:t>
            </a:r>
            <a:r>
              <a:rPr lang="en-US" altLang="ko-KR" sz="2000" kern="1200" dirty="0" smtClean="0">
                <a:latin typeface="+mn-ea"/>
              </a:rPr>
              <a:t>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683990" y="941350"/>
            <a:ext cx="9433048" cy="261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7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. Block migration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en-US" altLang="ko-KR" sz="1600" dirty="0"/>
              <a:t>No NFS client or server configuration is required.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- </a:t>
            </a:r>
            <a:r>
              <a:rPr lang="en-US" altLang="ko-KR" sz="1600" dirty="0"/>
              <a:t>To use block migration, you must use the </a:t>
            </a:r>
            <a:r>
              <a:rPr lang="en-US" altLang="ko-KR" sz="1600" i="1" dirty="0"/>
              <a:t>--block-</a:t>
            </a:r>
            <a:r>
              <a:rPr lang="en-US" altLang="ko-KR" sz="1600" i="1" dirty="0" err="1"/>
              <a:t>migrate</a:t>
            </a:r>
            <a:r>
              <a:rPr lang="en-US" altLang="ko-KR" sz="1600" dirty="0" err="1"/>
              <a:t>parameter</a:t>
            </a:r>
            <a:r>
              <a:rPr lang="en-US" altLang="ko-KR" sz="1600" dirty="0"/>
              <a:t> with the live migration command</a:t>
            </a:r>
            <a:endParaRPr lang="en-US" altLang="ko-KR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l" eaLnBrk="1" hangingPunct="1"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  <a:ea typeface="+mn-ea"/>
              </a:rPr>
              <a:t>  - </a:t>
            </a:r>
            <a:r>
              <a:rPr lang="en-US" altLang="ko-KR" sz="1600" dirty="0"/>
              <a:t>Block migration is incompatible with read-only devices such as CD-ROMs </a:t>
            </a:r>
            <a:endParaRPr lang="en-US" altLang="ko-KR" sz="1600" dirty="0" smtClean="0"/>
          </a:p>
          <a:p>
            <a:pPr algn="l" eaLnBrk="1" hangingPunct="1">
              <a:lnSpc>
                <a:spcPct val="13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 - </a:t>
            </a:r>
            <a:r>
              <a:rPr lang="en-US" altLang="ko-KR" sz="1600" dirty="0"/>
              <a:t>Since the ephemeral drives are copied over the network in block migration, migrations of instances with heavy I/O loads may never complete if the drives are writing faster than the data can be copied over the network</a:t>
            </a:r>
            <a:endParaRPr lang="en-US" altLang="ko-KR" sz="16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ct val="130000"/>
              </a:lnSpc>
            </a:pP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900014" y="3438401"/>
            <a:ext cx="792088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nova help live-migration</a:t>
            </a:r>
          </a:p>
          <a:p>
            <a:pPr algn="l"/>
            <a:r>
              <a:rPr lang="en-US" altLang="ko-KR" dirty="0"/>
              <a:t>usage: nova live-migration </a:t>
            </a:r>
            <a:r>
              <a:rPr lang="en-US" altLang="ko-KR" b="1" dirty="0">
                <a:solidFill>
                  <a:srgbClr val="FF0000"/>
                </a:solidFill>
              </a:rPr>
              <a:t>[--block-migrate] </a:t>
            </a:r>
            <a:r>
              <a:rPr lang="en-US" altLang="ko-KR" dirty="0"/>
              <a:t>[--disk-over-commit]</a:t>
            </a:r>
          </a:p>
          <a:p>
            <a:pPr algn="l"/>
            <a:r>
              <a:rPr lang="en-US" altLang="ko-KR" dirty="0"/>
              <a:t>                           &lt;server&gt; [&lt;host&gt;]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Migrate running server to a new machine.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Positional arguments:</a:t>
            </a:r>
          </a:p>
          <a:p>
            <a:pPr algn="l"/>
            <a:r>
              <a:rPr lang="en-US" altLang="ko-KR" dirty="0"/>
              <a:t>  &lt;server&gt;            Name or ID of server.</a:t>
            </a:r>
          </a:p>
          <a:p>
            <a:pPr algn="l"/>
            <a:r>
              <a:rPr lang="en-US" altLang="ko-KR" dirty="0"/>
              <a:t>  &lt;host&gt;              destination host name.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Optional arguments:</a:t>
            </a:r>
          </a:p>
          <a:p>
            <a:pPr algn="l"/>
            <a:r>
              <a:rPr lang="en-US" altLang="ko-KR" dirty="0"/>
              <a:t>  --block-migrate     True in case of </a:t>
            </a:r>
            <a:r>
              <a:rPr lang="en-US" altLang="ko-KR" dirty="0" err="1"/>
              <a:t>block_migration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                      (Default=</a:t>
            </a:r>
            <a:r>
              <a:rPr lang="en-US" altLang="ko-KR" dirty="0" err="1"/>
              <a:t>False:live_migration</a:t>
            </a:r>
            <a:r>
              <a:rPr lang="en-US" altLang="ko-KR" dirty="0"/>
              <a:t>)</a:t>
            </a:r>
          </a:p>
          <a:p>
            <a:pPr algn="l"/>
            <a:r>
              <a:rPr lang="en-US" altLang="ko-KR" dirty="0"/>
              <a:t>  --disk-over-commit  Allow overcommit.(Default=False)</a:t>
            </a:r>
          </a:p>
        </p:txBody>
      </p:sp>
    </p:spTree>
    <p:extLst>
      <p:ext uri="{BB962C8B-B14F-4D97-AF65-F5344CB8AC3E}">
        <p14:creationId xmlns:p14="http://schemas.microsoft.com/office/powerpoint/2010/main" val="2562096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>
                <a:latin typeface="+mn-ea"/>
                <a:ea typeface="+mn-ea"/>
              </a:rPr>
              <a:t>7</a:t>
            </a:r>
            <a:r>
              <a:rPr lang="en-US" altLang="ko-KR" sz="2000" kern="1200" dirty="0" smtClean="0">
                <a:latin typeface="+mn-ea"/>
                <a:ea typeface="+mn-ea"/>
              </a:rPr>
              <a:t>. Block </a:t>
            </a:r>
            <a:r>
              <a:rPr lang="en-US" altLang="ko-KR" sz="2000" kern="1200" dirty="0" smtClean="0">
                <a:latin typeface="+mn-ea"/>
              </a:rPr>
              <a:t>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611982" y="918121"/>
            <a:ext cx="9433048" cy="457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7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. Block migration</a:t>
            </a:r>
          </a:p>
          <a:p>
            <a:pPr algn="l">
              <a:lnSpc>
                <a:spcPct val="130000"/>
              </a:lnSpc>
            </a:pP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compute node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에서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config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설정확인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/>
              <a:t>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/nova/</a:t>
            </a:r>
            <a:r>
              <a:rPr lang="en-US" altLang="ko-KR" sz="1400" dirty="0" err="1"/>
              <a:t>nova.conf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 smtClean="0">
                <a:solidFill>
                  <a:srgbClr val="FF0000"/>
                </a:solidFill>
              </a:rPr>
              <a:t>live_migration_flag</a:t>
            </a:r>
            <a:r>
              <a:rPr lang="en-US" altLang="ko-KR" sz="1400" dirty="0" smtClean="0">
                <a:solidFill>
                  <a:srgbClr val="FF0000"/>
                </a:solidFill>
              </a:rPr>
              <a:t>=VIR_MIGRATE_UNDEFINE_SOURCE,VIR_MIGRATE_PEER2PEER,VIR_MIGRATE_LIVE</a:t>
            </a:r>
          </a:p>
          <a:p>
            <a:pPr algn="l">
              <a:lnSpc>
                <a:spcPct val="130000"/>
              </a:lnSpc>
            </a:pPr>
            <a:endParaRPr lang="en-US" altLang="ko-KR" sz="1400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/>
              <a:t>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libvirt</a:t>
            </a:r>
            <a:r>
              <a:rPr lang="en-US" altLang="ko-KR" sz="1400" dirty="0"/>
              <a:t>/</a:t>
            </a:r>
            <a:r>
              <a:rPr lang="en-US" altLang="ko-KR" sz="1400" dirty="0" err="1"/>
              <a:t>libvirtd.conf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>
                <a:solidFill>
                  <a:srgbClr val="FF0000"/>
                </a:solidFill>
              </a:rPr>
              <a:t>listen_tls</a:t>
            </a:r>
            <a:r>
              <a:rPr lang="en-US" altLang="ko-KR" sz="1400" dirty="0">
                <a:solidFill>
                  <a:srgbClr val="FF0000"/>
                </a:solidFill>
              </a:rPr>
              <a:t> = 0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 err="1">
                <a:solidFill>
                  <a:srgbClr val="FF0000"/>
                </a:solidFill>
              </a:rPr>
              <a:t>listen_tcp</a:t>
            </a:r>
            <a:r>
              <a:rPr lang="en-US" altLang="ko-KR" sz="1400" dirty="0">
                <a:solidFill>
                  <a:srgbClr val="FF0000"/>
                </a:solidFill>
              </a:rPr>
              <a:t> = 1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 err="1">
                <a:solidFill>
                  <a:srgbClr val="FF0000"/>
                </a:solidFill>
              </a:rPr>
              <a:t>auth_tcp</a:t>
            </a:r>
            <a:r>
              <a:rPr lang="en-US" altLang="ko-KR" sz="1400" dirty="0">
                <a:solidFill>
                  <a:srgbClr val="FF0000"/>
                </a:solidFill>
              </a:rPr>
              <a:t> = “none</a:t>
            </a:r>
            <a:r>
              <a:rPr lang="en-US" altLang="ko-KR" sz="1400" dirty="0" smtClean="0">
                <a:solidFill>
                  <a:srgbClr val="FF0000"/>
                </a:solidFill>
              </a:rPr>
              <a:t>”</a:t>
            </a:r>
          </a:p>
          <a:p>
            <a:pPr lvl="0" algn="l">
              <a:lnSpc>
                <a:spcPct val="130000"/>
              </a:lnSpc>
            </a:pPr>
            <a:r>
              <a:rPr lang="ko-KR" altLang="en-US" sz="1800" b="1" dirty="0" err="1">
                <a:solidFill>
                  <a:srgbClr val="000000"/>
                </a:solidFill>
                <a:latin typeface="맑은 고딕"/>
                <a:ea typeface="맑은 고딕"/>
              </a:rPr>
              <a:t>ㅇ</a:t>
            </a:r>
            <a:r>
              <a:rPr lang="ko-KR" altLang="en-US" sz="18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/>
                <a:ea typeface="맑은 고딕"/>
              </a:rPr>
              <a:t>compute node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에서 해당 서비스 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restart </a:t>
            </a:r>
          </a:p>
          <a:p>
            <a:pPr lvl="0" algn="l">
              <a:lnSpc>
                <a:spcPct val="130000"/>
              </a:lnSpc>
            </a:pPr>
            <a:r>
              <a:rPr lang="en-US" altLang="ko-KR" sz="1800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systemctl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 restart 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openstack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-nova-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compute.service</a:t>
            </a:r>
            <a:endParaRPr lang="en-US" altLang="ko-KR" sz="1800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800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systemctl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 restart </a:t>
            </a:r>
            <a:r>
              <a:rPr lang="en-US" altLang="ko-KR" sz="1800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libvirtd.service</a:t>
            </a:r>
            <a:r>
              <a:rPr lang="en-US" altLang="ko-KR" sz="1800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</a:p>
          <a:p>
            <a:pPr lvl="0" algn="l">
              <a:lnSpc>
                <a:spcPct val="130000"/>
              </a:lnSpc>
            </a:pPr>
            <a:endParaRPr lang="en-US" altLang="ko-KR" sz="180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l">
              <a:lnSpc>
                <a:spcPct val="130000"/>
              </a:lnSpc>
            </a:pPr>
            <a:r>
              <a:rPr lang="ko-KR" altLang="en-US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ㅇ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 공유스토리지가 구성된 경우는 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error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발생하고 동작하지 않음 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6" t="71764" r="20783" b="14118"/>
          <a:stretch/>
        </p:blipFill>
        <p:spPr bwMode="auto">
          <a:xfrm>
            <a:off x="755998" y="5491681"/>
            <a:ext cx="6696744" cy="88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152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8. Volume backend </a:t>
            </a:r>
            <a:r>
              <a:rPr lang="en-US" altLang="ko-KR" sz="2000" kern="1200" dirty="0" smtClean="0">
                <a:latin typeface="+mn-ea"/>
              </a:rPr>
              <a:t>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070850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8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. Volume backend Live </a:t>
            </a: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M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igration</a:t>
            </a:r>
          </a:p>
          <a:p>
            <a:pPr algn="l">
              <a:lnSpc>
                <a:spcPct val="130000"/>
              </a:lnSpc>
            </a:pP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image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를 넣은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cinder 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볼륨을 사전에 생성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18728" r="31566" b="2080"/>
          <a:stretch/>
        </p:blipFill>
        <p:spPr bwMode="auto">
          <a:xfrm>
            <a:off x="758156" y="1931404"/>
            <a:ext cx="5040560" cy="502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285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8. Volume backend </a:t>
            </a:r>
            <a:r>
              <a:rPr lang="en-US" altLang="ko-KR" sz="2000" kern="1200" dirty="0" smtClean="0">
                <a:latin typeface="+mn-ea"/>
              </a:rPr>
              <a:t>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070850" cy="77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8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.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인스턴스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생성시 해당 볼륨을 부팅소스로 지정 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 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볼륨이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vda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인스턴스에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붙음 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18943" r="31174" b="3958"/>
          <a:stretch/>
        </p:blipFill>
        <p:spPr bwMode="auto">
          <a:xfrm>
            <a:off x="948663" y="1854225"/>
            <a:ext cx="3949941" cy="46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14274" r="14567" b="32046"/>
          <a:stretch/>
        </p:blipFill>
        <p:spPr bwMode="auto">
          <a:xfrm>
            <a:off x="4932462" y="1998241"/>
            <a:ext cx="5365932" cy="281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66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8. Volume backend </a:t>
            </a:r>
            <a:r>
              <a:rPr lang="en-US" altLang="ko-KR" sz="2000" kern="1200" dirty="0" smtClean="0">
                <a:latin typeface="+mn-ea"/>
              </a:rPr>
              <a:t>Live 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070850" cy="81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8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. nova live-migration volback2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실행하면 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 nova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의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compute1-&gt;compute2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변경됨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(nova show volbakc2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확인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956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9. </a:t>
            </a:r>
            <a:r>
              <a:rPr lang="en-US" altLang="ko-KR" sz="2000" kern="1200" dirty="0" err="1" smtClean="0">
                <a:latin typeface="+mn-ea"/>
                <a:ea typeface="+mn-ea"/>
              </a:rPr>
              <a:t>Voulme</a:t>
            </a:r>
            <a:r>
              <a:rPr lang="en-US" altLang="ko-KR" sz="2000" kern="1200" dirty="0" smtClean="0">
                <a:latin typeface="+mn-ea"/>
                <a:ea typeface="+mn-ea"/>
              </a:rPr>
              <a:t> </a:t>
            </a:r>
            <a:r>
              <a:rPr lang="en-US" altLang="ko-KR" sz="2000" kern="1200" dirty="0" smtClean="0">
                <a:latin typeface="+mn-ea"/>
              </a:rPr>
              <a:t>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6" name="TextBox 14"/>
          <p:cNvSpPr txBox="1"/>
          <p:nvPr/>
        </p:nvSpPr>
        <p:spPr bwMode="auto">
          <a:xfrm>
            <a:off x="758156" y="1113293"/>
            <a:ext cx="9358882" cy="525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dirty="0" smtClean="0"/>
              <a:t>If </a:t>
            </a:r>
            <a:r>
              <a:rPr lang="en-US" altLang="ko-KR" sz="1800" dirty="0"/>
              <a:t>the volume is not attached, the Block Storage service creates a volume and copies the data from the original to the new </a:t>
            </a:r>
            <a:r>
              <a:rPr lang="en-US" altLang="ko-KR" sz="1800" dirty="0" smtClean="0"/>
              <a:t>volume</a:t>
            </a:r>
            <a:endParaRPr lang="en-US" altLang="ko-KR" sz="1800" dirty="0" smtClean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endParaRPr lang="en-US" altLang="ko-KR" sz="1800" dirty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dirty="0"/>
              <a:t>If the volume is attached to a VM instance, the Block Storage creates a volume, and calls Compute to copy the data from the original to the new volume. Currently this is supported only by the Compute </a:t>
            </a:r>
            <a:r>
              <a:rPr lang="en-US" altLang="ko-KR" sz="1800" dirty="0" err="1"/>
              <a:t>libvirt</a:t>
            </a:r>
            <a:r>
              <a:rPr lang="en-US" altLang="ko-KR" sz="1800" dirty="0"/>
              <a:t> driver</a:t>
            </a:r>
            <a:r>
              <a:rPr lang="en-US" altLang="ko-KR" sz="1800" dirty="0" smtClean="0"/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 smtClean="0"/>
              <a:t>Cinder </a:t>
            </a:r>
            <a:r>
              <a:rPr lang="ko-KR" altLang="en-US" sz="1800" dirty="0" err="1" smtClean="0"/>
              <a:t>백앤드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pool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2</a:t>
            </a:r>
            <a:r>
              <a:rPr lang="ko-KR" altLang="en-US" sz="1800" dirty="0" err="1" smtClean="0"/>
              <a:t>개이상</a:t>
            </a:r>
            <a:r>
              <a:rPr lang="ko-KR" altLang="en-US" sz="1800" dirty="0" smtClean="0"/>
              <a:t> 필요함 </a:t>
            </a:r>
            <a:endParaRPr lang="en-US" altLang="ko-KR" sz="18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[</a:t>
            </a:r>
            <a:r>
              <a:rPr lang="en-US" altLang="ko-KR" sz="1200" dirty="0" err="1"/>
              <a:t>root@controller</a:t>
            </a:r>
            <a:r>
              <a:rPr lang="en-US" altLang="ko-KR" sz="1200" dirty="0"/>
              <a:t> instances(</a:t>
            </a:r>
            <a:r>
              <a:rPr lang="en-US" altLang="ko-KR" sz="1200" dirty="0" err="1"/>
              <a:t>keystone_admin</a:t>
            </a:r>
            <a:r>
              <a:rPr lang="en-US" altLang="ko-KR" sz="1200" dirty="0"/>
              <a:t>)]# cinder get-pools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+----------+----------------------+</a:t>
            </a:r>
            <a:endParaRPr lang="en-US" altLang="ko-KR" sz="1200" dirty="0"/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| Property | Value  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+----------+----------------------+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| name     | controller@lvm2#lvm2 |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+----------+----------------------+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+----------+--------------------+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| Property | Value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+----------+--------------------+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| name     | </a:t>
            </a:r>
            <a:r>
              <a:rPr lang="en-US" altLang="ko-KR" sz="1200" dirty="0" err="1">
                <a:solidFill>
                  <a:srgbClr val="FF0000"/>
                </a:solidFill>
              </a:rPr>
              <a:t>controller@lvm#lvm</a:t>
            </a:r>
            <a:r>
              <a:rPr lang="en-US" altLang="ko-KR" sz="1200" dirty="0">
                <a:solidFill>
                  <a:srgbClr val="FF0000"/>
                </a:solidFill>
              </a:rPr>
              <a:t> |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+----------+--------------------+</a:t>
            </a:r>
            <a:endParaRPr lang="en-US" altLang="ko-KR" sz="1200" dirty="0"/>
          </a:p>
        </p:txBody>
      </p:sp>
      <p:sp>
        <p:nvSpPr>
          <p:cNvPr id="2" name="직사각형 1"/>
          <p:cNvSpPr/>
          <p:nvPr/>
        </p:nvSpPr>
        <p:spPr>
          <a:xfrm>
            <a:off x="5076478" y="3654425"/>
            <a:ext cx="52197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/>
              <a:t>[</a:t>
            </a:r>
            <a:r>
              <a:rPr lang="en-US" altLang="ko-KR" sz="1200" dirty="0" err="1"/>
              <a:t>root@controller</a:t>
            </a:r>
            <a:r>
              <a:rPr lang="en-US" altLang="ko-KR" sz="1200" dirty="0"/>
              <a:t> instances(</a:t>
            </a:r>
            <a:r>
              <a:rPr lang="en-US" altLang="ko-KR" sz="1200" dirty="0" err="1"/>
              <a:t>keystone_admin</a:t>
            </a:r>
            <a:r>
              <a:rPr lang="en-US" altLang="ko-KR" sz="1200" dirty="0"/>
              <a:t>)]# cinder-manage host list</a:t>
            </a:r>
          </a:p>
          <a:p>
            <a:pPr algn="l"/>
            <a:r>
              <a:rPr lang="en-US" altLang="ko-KR" sz="1200" dirty="0" smtClean="0"/>
              <a:t>host                     </a:t>
            </a:r>
            <a:r>
              <a:rPr lang="en-US" altLang="ko-KR" sz="1200" dirty="0"/>
              <a:t>	zone           </a:t>
            </a:r>
          </a:p>
          <a:p>
            <a:pPr algn="l"/>
            <a:r>
              <a:rPr lang="en-US" altLang="ko-KR" sz="1200" dirty="0" err="1">
                <a:solidFill>
                  <a:srgbClr val="FF0000"/>
                </a:solidFill>
              </a:rPr>
              <a:t>controller@lvm</a:t>
            </a:r>
            <a:r>
              <a:rPr lang="en-US" altLang="ko-KR" sz="1200" dirty="0">
                <a:solidFill>
                  <a:srgbClr val="FF0000"/>
                </a:solidFill>
              </a:rPr>
              <a:t>           	nova           </a:t>
            </a:r>
          </a:p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controller               	nova           </a:t>
            </a:r>
          </a:p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controller@lvm2          	nova 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611982" y="708464"/>
            <a:ext cx="4534346" cy="41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volume migration CASE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3328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609825" y="846113"/>
            <a:ext cx="9070850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</a:rPr>
              <a:t>1. Evacuate instance</a:t>
            </a:r>
            <a:endParaRPr lang="en-US" altLang="ko-KR" sz="1800" b="1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H/W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불량 등으로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Host Node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 고장발생시 다른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Node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에서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instance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를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booting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target 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는 명시적으로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지정할 수도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있고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scheduler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 선택하게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할 수도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있음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공유스토리가 사용하는 경우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,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사용하지 않는 경우로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나뉨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HOST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단위로 할지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instance</a:t>
            </a:r>
            <a:r>
              <a:rPr lang="ko-KR" altLang="en-US" sz="180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단위로 할지 명령어상의 결정 가능</a:t>
            </a:r>
            <a:r>
              <a:rPr lang="en-US" altLang="ko-KR" sz="180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instance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0"/>
          <a:stretch/>
        </p:blipFill>
        <p:spPr>
          <a:xfrm>
            <a:off x="467966" y="2790329"/>
            <a:ext cx="8208912" cy="3816717"/>
          </a:xfrm>
          <a:prstGeom prst="rect">
            <a:avLst/>
          </a:prstGeom>
        </p:spPr>
      </p:pic>
      <p:sp>
        <p:nvSpPr>
          <p:cNvPr id="4" name="폭발 2 3"/>
          <p:cNvSpPr/>
          <p:nvPr/>
        </p:nvSpPr>
        <p:spPr bwMode="auto">
          <a:xfrm>
            <a:off x="2410025" y="2811181"/>
            <a:ext cx="1152128" cy="936104"/>
          </a:xfrm>
          <a:prstGeom prst="irregularSeal2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628384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9. </a:t>
            </a:r>
            <a:r>
              <a:rPr lang="en-US" altLang="ko-KR" sz="2000" kern="1200" dirty="0" err="1" smtClean="0">
                <a:latin typeface="+mn-ea"/>
                <a:ea typeface="+mn-ea"/>
              </a:rPr>
              <a:t>Voulme</a:t>
            </a:r>
            <a:r>
              <a:rPr lang="en-US" altLang="ko-KR" sz="2000" kern="1200" dirty="0" smtClean="0">
                <a:latin typeface="+mn-ea"/>
                <a:ea typeface="+mn-ea"/>
              </a:rPr>
              <a:t> </a:t>
            </a:r>
            <a:r>
              <a:rPr lang="en-US" altLang="ko-KR" sz="2000" kern="1200" dirty="0" smtClean="0">
                <a:latin typeface="+mn-ea"/>
              </a:rPr>
              <a:t>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74" y="1153740"/>
            <a:ext cx="590465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/>
              <a:t>[</a:t>
            </a:r>
            <a:r>
              <a:rPr lang="en-US" altLang="ko-KR" sz="1200" dirty="0" err="1"/>
              <a:t>root@controller</a:t>
            </a:r>
            <a:r>
              <a:rPr lang="en-US" altLang="ko-KR" sz="1200" dirty="0"/>
              <a:t> instances(</a:t>
            </a:r>
            <a:r>
              <a:rPr lang="en-US" altLang="ko-KR" sz="1200" dirty="0" err="1"/>
              <a:t>keystone_admin</a:t>
            </a:r>
            <a:r>
              <a:rPr lang="en-US" altLang="ko-KR" sz="1200" dirty="0"/>
              <a:t>)]# </a:t>
            </a:r>
            <a:r>
              <a:rPr lang="en-US" altLang="ko-KR" sz="1200" dirty="0" err="1"/>
              <a:t>openstack</a:t>
            </a:r>
            <a:r>
              <a:rPr lang="en-US" altLang="ko-KR" sz="1200" dirty="0"/>
              <a:t> volume show test</a:t>
            </a:r>
          </a:p>
          <a:p>
            <a:pPr algn="l"/>
            <a:r>
              <a:rPr lang="en-US" altLang="ko-KR" sz="1200" dirty="0"/>
              <a:t>+--------------------------------+--------------------------------------+</a:t>
            </a:r>
          </a:p>
          <a:p>
            <a:pPr algn="l"/>
            <a:r>
              <a:rPr lang="en-US" altLang="ko-KR" sz="1200" dirty="0"/>
              <a:t>| Field                          | Value                                |</a:t>
            </a:r>
          </a:p>
          <a:p>
            <a:pPr algn="l"/>
            <a:r>
              <a:rPr lang="en-US" altLang="ko-KR" sz="1200" dirty="0"/>
              <a:t>+--------------------------------+--------------------------------------+</a:t>
            </a:r>
          </a:p>
          <a:p>
            <a:pPr algn="l"/>
            <a:r>
              <a:rPr lang="en-US" altLang="ko-KR" sz="1200" dirty="0"/>
              <a:t>| attachments                    | []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availability_zone</a:t>
            </a:r>
            <a:r>
              <a:rPr lang="en-US" altLang="ko-KR" sz="1200" dirty="0"/>
              <a:t>              | nova                                 |</a:t>
            </a:r>
          </a:p>
          <a:p>
            <a:pPr algn="l"/>
            <a:r>
              <a:rPr lang="en-US" altLang="ko-KR" sz="1200" dirty="0"/>
              <a:t>| bootable                       | false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consistencygroup_id</a:t>
            </a:r>
            <a:r>
              <a:rPr lang="en-US" altLang="ko-KR" sz="1200" dirty="0"/>
              <a:t>           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                     | 2016-11-16T01:19:14.000000           |</a:t>
            </a:r>
          </a:p>
          <a:p>
            <a:pPr algn="l"/>
            <a:r>
              <a:rPr lang="en-US" altLang="ko-KR" sz="1200" dirty="0"/>
              <a:t>| description                    |                                      |</a:t>
            </a:r>
          </a:p>
          <a:p>
            <a:pPr algn="l"/>
            <a:r>
              <a:rPr lang="en-US" altLang="ko-KR" sz="1200" dirty="0"/>
              <a:t>| encrypted                      | False                                |</a:t>
            </a:r>
          </a:p>
          <a:p>
            <a:pPr algn="l"/>
            <a:r>
              <a:rPr lang="en-US" altLang="ko-KR" sz="1200" dirty="0"/>
              <a:t>| id                             | 2e22d4ee-5c25-4097-9ecf-1ed44009703f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migration_status</a:t>
            </a:r>
            <a:r>
              <a:rPr lang="en-US" altLang="ko-KR" sz="1200" dirty="0"/>
              <a:t>              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multiattach</a:t>
            </a:r>
            <a:r>
              <a:rPr lang="en-US" altLang="ko-KR" sz="1200" dirty="0"/>
              <a:t>                    | False                                |</a:t>
            </a:r>
          </a:p>
          <a:p>
            <a:pPr algn="l"/>
            <a:r>
              <a:rPr lang="en-US" altLang="ko-KR" sz="1200" dirty="0"/>
              <a:t>| name                           | test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>
                <a:solidFill>
                  <a:srgbClr val="FF0000"/>
                </a:solidFill>
              </a:rPr>
              <a:t>os-vol-host-attr:host</a:t>
            </a:r>
            <a:r>
              <a:rPr lang="en-US" altLang="ko-KR" sz="1200" dirty="0">
                <a:solidFill>
                  <a:srgbClr val="FF0000"/>
                </a:solidFill>
              </a:rPr>
              <a:t>          | </a:t>
            </a:r>
            <a:r>
              <a:rPr lang="en-US" altLang="ko-KR" sz="1200" dirty="0" err="1">
                <a:solidFill>
                  <a:srgbClr val="FF0000"/>
                </a:solidFill>
              </a:rPr>
              <a:t>controller@lvm#lvm</a:t>
            </a:r>
            <a:r>
              <a:rPr lang="en-US" altLang="ko-KR" sz="1200" dirty="0">
                <a:solidFill>
                  <a:srgbClr val="FF0000"/>
                </a:solidFill>
              </a:rPr>
              <a:t>                   |</a:t>
            </a:r>
          </a:p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| </a:t>
            </a:r>
            <a:r>
              <a:rPr lang="en-US" altLang="ko-KR" sz="1200" dirty="0" err="1">
                <a:solidFill>
                  <a:srgbClr val="FF0000"/>
                </a:solidFill>
              </a:rPr>
              <a:t>os-vol-mig-status-attr:migstat</a:t>
            </a:r>
            <a:r>
              <a:rPr lang="en-US" altLang="ko-KR" sz="1200" dirty="0">
                <a:solidFill>
                  <a:srgbClr val="FF0000"/>
                </a:solidFill>
              </a:rPr>
              <a:t> | None                                 |</a:t>
            </a:r>
          </a:p>
          <a:p>
            <a:pPr algn="l"/>
            <a:r>
              <a:rPr lang="en-US" altLang="ko-KR" sz="1200" dirty="0">
                <a:solidFill>
                  <a:srgbClr val="FF0000"/>
                </a:solidFill>
              </a:rPr>
              <a:t>| </a:t>
            </a:r>
            <a:r>
              <a:rPr lang="en-US" altLang="ko-KR" sz="1200" dirty="0" err="1">
                <a:solidFill>
                  <a:srgbClr val="FF0000"/>
                </a:solidFill>
              </a:rPr>
              <a:t>os-vol-mig-status-attr:name_id</a:t>
            </a:r>
            <a:r>
              <a:rPr lang="en-US" altLang="ko-KR" sz="1200" dirty="0">
                <a:solidFill>
                  <a:srgbClr val="FF0000"/>
                </a:solidFill>
              </a:rPr>
              <a:t>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os-vol-tenant-attr:tenant_id</a:t>
            </a:r>
            <a:r>
              <a:rPr lang="en-US" altLang="ko-KR" sz="1200" dirty="0"/>
              <a:t>   | 0be48fa7946e4ff984c36e1ea14fea4d     |</a:t>
            </a:r>
          </a:p>
          <a:p>
            <a:pPr algn="l"/>
            <a:r>
              <a:rPr lang="en-US" altLang="ko-KR" sz="1200" dirty="0"/>
              <a:t>| properties                     |   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replication_status</a:t>
            </a:r>
            <a:r>
              <a:rPr lang="en-US" altLang="ko-KR" sz="1200" dirty="0"/>
              <a:t>             | disabled                             |</a:t>
            </a:r>
          </a:p>
          <a:p>
            <a:pPr algn="l"/>
            <a:r>
              <a:rPr lang="en-US" altLang="ko-KR" sz="1200" dirty="0"/>
              <a:t>| size                           | 1 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snapshot_id</a:t>
            </a:r>
            <a:r>
              <a:rPr lang="en-US" altLang="ko-KR" sz="1200" dirty="0"/>
              <a:t>                   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source_volid</a:t>
            </a:r>
            <a:r>
              <a:rPr lang="en-US" altLang="ko-KR" sz="1200" dirty="0"/>
              <a:t>                   | None                                 |</a:t>
            </a:r>
          </a:p>
          <a:p>
            <a:pPr algn="l"/>
            <a:r>
              <a:rPr lang="en-US" altLang="ko-KR" sz="1200" dirty="0"/>
              <a:t>| status                         | available                            |</a:t>
            </a:r>
          </a:p>
          <a:p>
            <a:pPr algn="l"/>
            <a:r>
              <a:rPr lang="en-US" altLang="ko-KR" sz="1200" dirty="0"/>
              <a:t>| type                           | </a:t>
            </a:r>
            <a:r>
              <a:rPr lang="en-US" altLang="ko-KR" sz="1200" dirty="0" err="1"/>
              <a:t>iscsi</a:t>
            </a:r>
            <a:r>
              <a:rPr lang="en-US" altLang="ko-KR" sz="1200" dirty="0"/>
              <a:t>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updated_at</a:t>
            </a:r>
            <a:r>
              <a:rPr lang="en-US" altLang="ko-KR" sz="1200" dirty="0"/>
              <a:t>                     | 2016-11-16T01:19:16.000000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user_id</a:t>
            </a:r>
            <a:r>
              <a:rPr lang="en-US" altLang="ko-KR" sz="1200" dirty="0"/>
              <a:t>                        | e71fa010292b4f3898af3f0d688739fc     |</a:t>
            </a:r>
          </a:p>
          <a:p>
            <a:pPr algn="l"/>
            <a:r>
              <a:rPr lang="en-US" altLang="ko-KR" sz="1200" dirty="0" smtClean="0"/>
              <a:t>+--------------------------------+--------------------------------------+</a:t>
            </a:r>
          </a:p>
          <a:p>
            <a:pPr algn="l"/>
            <a:endParaRPr lang="en-US" altLang="ko-KR" sz="1200" dirty="0"/>
          </a:p>
          <a:p>
            <a:pPr algn="l"/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796558" y="1138575"/>
            <a:ext cx="52197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b="1" dirty="0" err="1">
                <a:solidFill>
                  <a:srgbClr val="FF0000"/>
                </a:solidFill>
              </a:rPr>
              <a:t>os-vol-host-attr:host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- the volume’s current back end</a:t>
            </a:r>
            <a:r>
              <a:rPr lang="en-US" altLang="ko-KR" sz="1200" dirty="0" smtClean="0"/>
              <a:t>.</a:t>
            </a:r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b="1" dirty="0" err="1">
                <a:solidFill>
                  <a:srgbClr val="FF0000"/>
                </a:solidFill>
              </a:rPr>
              <a:t>os-vol-mig-status-attr:migstat</a:t>
            </a:r>
            <a:r>
              <a:rPr lang="en-US" altLang="ko-KR" sz="1200" dirty="0"/>
              <a:t> - the status of this volume’s migration (None means that a migration is not currently in progress</a:t>
            </a:r>
            <a:r>
              <a:rPr lang="en-US" altLang="ko-KR" sz="1200" dirty="0" smtClean="0"/>
              <a:t>).</a:t>
            </a:r>
          </a:p>
          <a:p>
            <a:pPr algn="l"/>
            <a:endParaRPr lang="en-US" altLang="ko-KR" sz="1200" dirty="0"/>
          </a:p>
          <a:p>
            <a:pPr algn="l"/>
            <a:r>
              <a:rPr lang="en-US" altLang="ko-KR" sz="1200" b="1" dirty="0" err="1">
                <a:solidFill>
                  <a:srgbClr val="FF0000"/>
                </a:solidFill>
              </a:rPr>
              <a:t>os-vol-mig-status-attr:name_id</a:t>
            </a:r>
            <a:r>
              <a:rPr lang="en-US" altLang="ko-KR" sz="1200" b="1" dirty="0">
                <a:solidFill>
                  <a:srgbClr val="FF0000"/>
                </a:solidFill>
              </a:rPr>
              <a:t> - </a:t>
            </a:r>
            <a:r>
              <a:rPr lang="en-US" altLang="ko-KR" sz="1200" dirty="0"/>
              <a:t>the volume ID that this volume’s name on the back end is based on. Before a volume is ever migrated, its name on the back end storage may be based on the volume’s ID (see the </a:t>
            </a:r>
            <a:r>
              <a:rPr lang="en-US" altLang="ko-KR" sz="1200" dirty="0" err="1"/>
              <a:t>volume_name_template</a:t>
            </a:r>
            <a:r>
              <a:rPr lang="en-US" altLang="ko-KR" sz="1200" dirty="0"/>
              <a:t> configuration parameter). For example, if </a:t>
            </a:r>
            <a:r>
              <a:rPr lang="en-US" altLang="ko-KR" sz="1200" dirty="0" err="1"/>
              <a:t>volume_name_template</a:t>
            </a:r>
            <a:r>
              <a:rPr lang="en-US" altLang="ko-KR" sz="1200" dirty="0"/>
              <a:t> is kept as the default value (volume-%s), your first LVM back end has a logical volume named volume-6088f80a-f116-4331-ad48-9afb0dfb196c. During the course of a migration, if you create a volume and copy over the data, the volume get the new name but keeps its original ID. This is exposed by the </a:t>
            </a:r>
            <a:r>
              <a:rPr lang="en-US" altLang="ko-KR" sz="1200" dirty="0" err="1"/>
              <a:t>name_id</a:t>
            </a:r>
            <a:r>
              <a:rPr lang="en-US" altLang="ko-KR" sz="1200" dirty="0"/>
              <a:t> attribute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11982" y="708464"/>
            <a:ext cx="453434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volume migration 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전 상태 </a:t>
            </a:r>
          </a:p>
        </p:txBody>
      </p:sp>
    </p:spTree>
    <p:extLst>
      <p:ext uri="{BB962C8B-B14F-4D97-AF65-F5344CB8AC3E}">
        <p14:creationId xmlns:p14="http://schemas.microsoft.com/office/powerpoint/2010/main" val="3337219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9. </a:t>
            </a:r>
            <a:r>
              <a:rPr lang="en-US" altLang="ko-KR" sz="2000" kern="1200" dirty="0" err="1" smtClean="0">
                <a:latin typeface="+mn-ea"/>
                <a:ea typeface="+mn-ea"/>
              </a:rPr>
              <a:t>Voulme</a:t>
            </a:r>
            <a:r>
              <a:rPr lang="en-US" altLang="ko-KR" sz="2000" kern="1200" dirty="0" smtClean="0">
                <a:latin typeface="+mn-ea"/>
                <a:ea typeface="+mn-ea"/>
              </a:rPr>
              <a:t> </a:t>
            </a:r>
            <a:r>
              <a:rPr lang="en-US" altLang="ko-KR" sz="2000" kern="1200" dirty="0" smtClean="0">
                <a:latin typeface="+mn-ea"/>
              </a:rPr>
              <a:t>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0" y="897396"/>
            <a:ext cx="4752528" cy="613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78" y="897396"/>
            <a:ext cx="4817939" cy="613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219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9. </a:t>
            </a:r>
            <a:r>
              <a:rPr lang="en-US" altLang="ko-KR" sz="2000" kern="1200" dirty="0" err="1" smtClean="0">
                <a:latin typeface="+mn-ea"/>
                <a:ea typeface="+mn-ea"/>
              </a:rPr>
              <a:t>Voulme</a:t>
            </a:r>
            <a:r>
              <a:rPr lang="en-US" altLang="ko-KR" sz="2000" kern="1200" dirty="0" smtClean="0">
                <a:latin typeface="+mn-ea"/>
                <a:ea typeface="+mn-ea"/>
              </a:rPr>
              <a:t> </a:t>
            </a:r>
            <a:r>
              <a:rPr lang="en-US" altLang="ko-KR" sz="2000" kern="1200" dirty="0" smtClean="0">
                <a:latin typeface="+mn-ea"/>
              </a:rPr>
              <a:t>Migration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74" y="1153740"/>
            <a:ext cx="741682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/>
              <a:t>--------------------------------+--------------------------------------+</a:t>
            </a:r>
          </a:p>
          <a:p>
            <a:pPr algn="l"/>
            <a:r>
              <a:rPr lang="en-US" altLang="ko-KR" sz="1200" dirty="0"/>
              <a:t>[</a:t>
            </a:r>
            <a:r>
              <a:rPr lang="en-US" altLang="ko-KR" sz="1200" dirty="0" err="1"/>
              <a:t>root@controller</a:t>
            </a:r>
            <a:r>
              <a:rPr lang="en-US" altLang="ko-KR" sz="1200" dirty="0"/>
              <a:t> instances(</a:t>
            </a:r>
            <a:r>
              <a:rPr lang="en-US" altLang="ko-KR" sz="1200" dirty="0" err="1"/>
              <a:t>keystone_admin</a:t>
            </a:r>
            <a:r>
              <a:rPr lang="en-US" altLang="ko-KR" sz="1200" dirty="0"/>
              <a:t>)]# </a:t>
            </a:r>
            <a:r>
              <a:rPr lang="en-US" altLang="ko-KR" sz="1200" dirty="0" err="1"/>
              <a:t>openstack</a:t>
            </a:r>
            <a:r>
              <a:rPr lang="en-US" altLang="ko-KR" sz="1200" dirty="0"/>
              <a:t> volume show test</a:t>
            </a:r>
          </a:p>
          <a:p>
            <a:pPr algn="l"/>
            <a:r>
              <a:rPr lang="en-US" altLang="ko-KR" sz="1200" dirty="0"/>
              <a:t>+--------------------------------+--------------------------------------+</a:t>
            </a:r>
          </a:p>
          <a:p>
            <a:pPr algn="l"/>
            <a:r>
              <a:rPr lang="en-US" altLang="ko-KR" sz="1200" dirty="0"/>
              <a:t>| Field                          | Value                                |</a:t>
            </a:r>
          </a:p>
          <a:p>
            <a:pPr algn="l"/>
            <a:r>
              <a:rPr lang="en-US" altLang="ko-KR" sz="1200" dirty="0"/>
              <a:t>+--------------------------------+--------------------------------------+</a:t>
            </a:r>
          </a:p>
          <a:p>
            <a:pPr algn="l"/>
            <a:r>
              <a:rPr lang="en-US" altLang="ko-KR" sz="1200" dirty="0"/>
              <a:t>| attachments                    | []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availability_zone</a:t>
            </a:r>
            <a:r>
              <a:rPr lang="en-US" altLang="ko-KR" sz="1200" dirty="0"/>
              <a:t>              | nova                                 |</a:t>
            </a:r>
          </a:p>
          <a:p>
            <a:pPr algn="l"/>
            <a:r>
              <a:rPr lang="en-US" altLang="ko-KR" sz="1200" dirty="0"/>
              <a:t>| bootable                       | false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consistencygroup_id</a:t>
            </a:r>
            <a:r>
              <a:rPr lang="en-US" altLang="ko-KR" sz="1200" dirty="0"/>
              <a:t>           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created_at</a:t>
            </a:r>
            <a:r>
              <a:rPr lang="en-US" altLang="ko-KR" sz="1200" dirty="0"/>
              <a:t>                     | 2016-11-16T01:19:14.000000           |</a:t>
            </a:r>
          </a:p>
          <a:p>
            <a:pPr algn="l"/>
            <a:r>
              <a:rPr lang="en-US" altLang="ko-KR" sz="1200" dirty="0"/>
              <a:t>| description                    |                                      |</a:t>
            </a:r>
          </a:p>
          <a:p>
            <a:pPr algn="l"/>
            <a:r>
              <a:rPr lang="en-US" altLang="ko-KR" sz="1200" dirty="0"/>
              <a:t>| encrypted                      | False                                |</a:t>
            </a:r>
          </a:p>
          <a:p>
            <a:pPr algn="l"/>
            <a:r>
              <a:rPr lang="en-US" altLang="ko-KR" sz="1200" dirty="0"/>
              <a:t>| id                             | 2e22d4ee-5c25-4097-9ecf-1ed44009703f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b="1" dirty="0" err="1">
                <a:solidFill>
                  <a:srgbClr val="FF0000"/>
                </a:solidFill>
              </a:rPr>
              <a:t>migration_status</a:t>
            </a:r>
            <a:r>
              <a:rPr lang="en-US" altLang="ko-KR" sz="1200" b="1" dirty="0">
                <a:solidFill>
                  <a:srgbClr val="FF0000"/>
                </a:solidFill>
              </a:rPr>
              <a:t>               | error                                </a:t>
            </a:r>
            <a:r>
              <a:rPr lang="en-US" altLang="ko-KR" sz="1200" dirty="0"/>
              <a:t>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multiattach</a:t>
            </a:r>
            <a:r>
              <a:rPr lang="en-US" altLang="ko-KR" sz="1200" dirty="0"/>
              <a:t>                    | False                                |</a:t>
            </a:r>
          </a:p>
          <a:p>
            <a:pPr algn="l"/>
            <a:r>
              <a:rPr lang="en-US" altLang="ko-KR" sz="1200" dirty="0"/>
              <a:t>| name                           | test                                 |</a:t>
            </a:r>
          </a:p>
          <a:p>
            <a:pPr algn="l"/>
            <a:r>
              <a:rPr lang="en-US" altLang="ko-KR" sz="1200" b="1" dirty="0">
                <a:solidFill>
                  <a:srgbClr val="FF0000"/>
                </a:solidFill>
              </a:rPr>
              <a:t>| </a:t>
            </a:r>
            <a:r>
              <a:rPr lang="en-US" altLang="ko-KR" sz="1200" b="1" dirty="0" err="1">
                <a:solidFill>
                  <a:srgbClr val="FF0000"/>
                </a:solidFill>
              </a:rPr>
              <a:t>os-vol-host-attr:host</a:t>
            </a:r>
            <a:r>
              <a:rPr lang="en-US" altLang="ko-KR" sz="1200" b="1" dirty="0">
                <a:solidFill>
                  <a:srgbClr val="FF0000"/>
                </a:solidFill>
              </a:rPr>
              <a:t>          | </a:t>
            </a:r>
            <a:r>
              <a:rPr lang="en-US" altLang="ko-KR" sz="1200" b="1" dirty="0" err="1">
                <a:solidFill>
                  <a:srgbClr val="FF0000"/>
                </a:solidFill>
              </a:rPr>
              <a:t>controller@lvm#lvm</a:t>
            </a:r>
            <a:r>
              <a:rPr lang="en-US" altLang="ko-KR" sz="1200" b="1" dirty="0">
                <a:solidFill>
                  <a:srgbClr val="FF0000"/>
                </a:solidFill>
              </a:rPr>
              <a:t>                   |</a:t>
            </a:r>
          </a:p>
          <a:p>
            <a:pPr algn="l"/>
            <a:r>
              <a:rPr lang="en-US" altLang="ko-KR" sz="1200" b="1" dirty="0">
                <a:solidFill>
                  <a:srgbClr val="FF0000"/>
                </a:solidFill>
              </a:rPr>
              <a:t>| </a:t>
            </a:r>
            <a:r>
              <a:rPr lang="en-US" altLang="ko-KR" sz="1200" b="1" dirty="0" err="1">
                <a:solidFill>
                  <a:srgbClr val="FF0000"/>
                </a:solidFill>
              </a:rPr>
              <a:t>os-vol-mig-status-attr:migstat</a:t>
            </a:r>
            <a:r>
              <a:rPr lang="en-US" altLang="ko-KR" sz="1200" b="1" dirty="0">
                <a:solidFill>
                  <a:srgbClr val="FF0000"/>
                </a:solidFill>
              </a:rPr>
              <a:t> | error                                </a:t>
            </a:r>
            <a:r>
              <a:rPr lang="en-US" altLang="ko-KR" sz="1200" dirty="0"/>
              <a:t>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b="1" dirty="0" err="1">
                <a:solidFill>
                  <a:srgbClr val="FF0000"/>
                </a:solidFill>
              </a:rPr>
              <a:t>os-vol-mig-status-attr:name_id</a:t>
            </a:r>
            <a:r>
              <a:rPr lang="en-US" altLang="ko-KR" sz="1200" b="1" dirty="0">
                <a:solidFill>
                  <a:srgbClr val="FF0000"/>
                </a:solidFill>
              </a:rPr>
              <a:t> | None                                 </a:t>
            </a:r>
            <a:r>
              <a:rPr lang="en-US" altLang="ko-KR" sz="1200" dirty="0"/>
              <a:t>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os-vol-tenant-attr:tenant_id</a:t>
            </a:r>
            <a:r>
              <a:rPr lang="en-US" altLang="ko-KR" sz="1200" dirty="0"/>
              <a:t>   | 0be48fa7946e4ff984c36e1ea14fea4d     |</a:t>
            </a:r>
          </a:p>
          <a:p>
            <a:pPr algn="l"/>
            <a:r>
              <a:rPr lang="en-US" altLang="ko-KR" sz="1200" dirty="0"/>
              <a:t>| properties                     |   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replication_status</a:t>
            </a:r>
            <a:r>
              <a:rPr lang="en-US" altLang="ko-KR" sz="1200" dirty="0"/>
              <a:t>             | disabled                             |</a:t>
            </a:r>
          </a:p>
          <a:p>
            <a:pPr algn="l"/>
            <a:r>
              <a:rPr lang="en-US" altLang="ko-KR" sz="1200" dirty="0"/>
              <a:t>| size                           | 1   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snapshot_id</a:t>
            </a:r>
            <a:r>
              <a:rPr lang="en-US" altLang="ko-KR" sz="1200" dirty="0"/>
              <a:t>                    | None 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source_volid</a:t>
            </a:r>
            <a:r>
              <a:rPr lang="en-US" altLang="ko-KR" sz="1200" dirty="0"/>
              <a:t>                   | None                                 |</a:t>
            </a:r>
          </a:p>
          <a:p>
            <a:pPr algn="l"/>
            <a:r>
              <a:rPr lang="en-US" altLang="ko-KR" sz="1200" dirty="0"/>
              <a:t>| status                         | available                            |</a:t>
            </a:r>
          </a:p>
          <a:p>
            <a:pPr algn="l"/>
            <a:r>
              <a:rPr lang="en-US" altLang="ko-KR" sz="1200" dirty="0"/>
              <a:t>| type                           | </a:t>
            </a:r>
            <a:r>
              <a:rPr lang="en-US" altLang="ko-KR" sz="1200" dirty="0" err="1"/>
              <a:t>iscsi</a:t>
            </a:r>
            <a:r>
              <a:rPr lang="en-US" altLang="ko-KR" sz="1200" dirty="0"/>
              <a:t>                     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updated_at</a:t>
            </a:r>
            <a:r>
              <a:rPr lang="en-US" altLang="ko-KR" sz="1200" dirty="0"/>
              <a:t>                     | 2016-11-16T02:20:17.000000           |</a:t>
            </a:r>
          </a:p>
          <a:p>
            <a:pPr algn="l"/>
            <a:r>
              <a:rPr lang="en-US" altLang="ko-KR" sz="1200" dirty="0"/>
              <a:t>| </a:t>
            </a:r>
            <a:r>
              <a:rPr lang="en-US" altLang="ko-KR" sz="1200" dirty="0" err="1"/>
              <a:t>user_id</a:t>
            </a:r>
            <a:r>
              <a:rPr lang="en-US" altLang="ko-KR" sz="1200" dirty="0"/>
              <a:t>                        | e71fa010292b4f3898af3f0d688739fc     |</a:t>
            </a:r>
          </a:p>
          <a:p>
            <a:pPr algn="l"/>
            <a:r>
              <a:rPr lang="en-US" altLang="ko-KR" sz="1200" dirty="0"/>
              <a:t>+--------------------------------+--------------------------------------+</a:t>
            </a:r>
          </a:p>
          <a:p>
            <a:pPr algn="l"/>
            <a:r>
              <a:rPr lang="en-US" altLang="ko-KR" sz="1200" dirty="0" smtClean="0"/>
              <a:t>+--------------------------------+--------------------------------------+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11982" y="708464"/>
            <a:ext cx="453434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volume migration 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후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상태 </a:t>
            </a:r>
          </a:p>
        </p:txBody>
      </p:sp>
    </p:spTree>
    <p:extLst>
      <p:ext uri="{BB962C8B-B14F-4D97-AF65-F5344CB8AC3E}">
        <p14:creationId xmlns:p14="http://schemas.microsoft.com/office/powerpoint/2010/main" val="3012987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395957" y="753311"/>
            <a:ext cx="9649072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1. Evacuate </a:t>
            </a:r>
            <a:r>
              <a:rPr lang="ko-KR" altLang="en-US" sz="1800" b="1" dirty="0" smtClean="0">
                <a:latin typeface="+mn-ea"/>
                <a:ea typeface="+mn-ea"/>
              </a:rPr>
              <a:t>환경설정</a:t>
            </a:r>
            <a:endParaRPr lang="en-US" altLang="ko-KR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</a:t>
            </a:r>
            <a:r>
              <a:rPr lang="en-US" altLang="ko-KR" sz="18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packstack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answer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파일에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compute node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를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2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대의 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IP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설정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/</a:t>
            </a:r>
            <a:r>
              <a:rPr lang="en-US" altLang="ko-KR" sz="1800" dirty="0" err="1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etc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/hosts 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에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compute node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의 설정 및 </a:t>
            </a:r>
            <a:r>
              <a:rPr lang="en-US" altLang="ko-KR" sz="1800" dirty="0" err="1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hostnamectl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 set-host hostname 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설정 </a:t>
            </a:r>
            <a:endParaRPr lang="en-US" altLang="ko-KR" sz="1800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- compute nova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관련 서비스 </a:t>
            </a:r>
            <a:r>
              <a:rPr lang="ko-KR" altLang="en-US" sz="18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재기동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또는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rebooting</a:t>
            </a:r>
            <a:r>
              <a:rPr lang="ko-KR" altLang="en-US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endParaRPr lang="en-US" altLang="ko-KR" sz="1800" dirty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 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nova service-list , hypervisor-list up 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상태 확인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nova service-list , hypervisor-list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에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down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상태 확인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(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서버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power off, </a:t>
            </a:r>
            <a:r>
              <a:rPr lang="en-US" altLang="ko-KR" sz="1800" dirty="0" err="1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osc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네트워크 단절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) 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endParaRPr lang="en-US" altLang="ko-KR" sz="1800" dirty="0" smtClean="0">
              <a:solidFill>
                <a:srgbClr val="00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nova </a:t>
            </a:r>
            <a:r>
              <a:rPr lang="en-US" altLang="ko-KR" sz="1800" dirty="0" err="1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evacute</a:t>
            </a:r>
            <a:r>
              <a:rPr lang="en-US" altLang="ko-KR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1800" dirty="0" smtClean="0">
                <a:solidFill>
                  <a:srgbClr val="FF0000"/>
                </a:solidFill>
                <a:latin typeface="+mj-ea"/>
                <a:ea typeface="+mj-ea"/>
                <a:cs typeface="+mj-cs"/>
              </a:rPr>
              <a:t>명령어 실행 </a:t>
            </a:r>
            <a:endParaRPr lang="en-US" altLang="ko-KR" sz="1800" dirty="0" smtClean="0">
              <a:solidFill>
                <a:srgbClr val="FF0000"/>
              </a:solidFill>
              <a:latin typeface="+mj-ea"/>
              <a:ea typeface="+mj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- instance</a:t>
            </a:r>
            <a:r>
              <a:rPr lang="ko-KR" altLang="en-US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 상태 및 이동여부 확인 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(nova show instance id, </a:t>
            </a:r>
            <a:r>
              <a:rPr lang="en-US" altLang="ko-KR" sz="1800" dirty="0" err="1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virsh</a:t>
            </a:r>
            <a:r>
              <a:rPr lang="en-US" altLang="ko-KR" sz="18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list --all)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</a:t>
            </a:r>
            <a:r>
              <a:rPr lang="ko-KR" altLang="en-US" sz="2000" kern="1200" dirty="0" smtClean="0">
                <a:latin typeface="+mn-ea"/>
                <a:ea typeface="+mn-ea"/>
              </a:rPr>
              <a:t>구</a:t>
            </a:r>
            <a:r>
              <a:rPr lang="ko-KR" altLang="en-US" sz="2000" kern="1200" dirty="0">
                <a:latin typeface="+mn-ea"/>
                <a:ea typeface="+mn-ea"/>
              </a:rPr>
              <a:t>성</a:t>
            </a: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4" name="폭발 2 3"/>
          <p:cNvSpPr/>
          <p:nvPr/>
        </p:nvSpPr>
        <p:spPr bwMode="auto">
          <a:xfrm>
            <a:off x="4583720" y="5355613"/>
            <a:ext cx="1152128" cy="736891"/>
          </a:xfrm>
          <a:prstGeom prst="irregularSeal2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332062" y="4446513"/>
            <a:ext cx="1872208" cy="136815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controller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140374" y="4446513"/>
            <a:ext cx="1872208" cy="136815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conmpute1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948686" y="4446513"/>
            <a:ext cx="1872208" cy="1368152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compute2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2196158" y="6318721"/>
            <a:ext cx="5904656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4162500" y="3851663"/>
            <a:ext cx="936104" cy="594849"/>
          </a:xfrm>
          <a:prstGeom prst="rect">
            <a:avLst/>
          </a:prstGeom>
          <a:noFill/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오른쪽 화살표 13"/>
          <p:cNvSpPr/>
          <p:nvPr/>
        </p:nvSpPr>
        <p:spPr bwMode="auto">
          <a:xfrm>
            <a:off x="5098604" y="3992549"/>
            <a:ext cx="1944217" cy="237939"/>
          </a:xfrm>
          <a:prstGeom prst="right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942237" y="3851663"/>
            <a:ext cx="936104" cy="594849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instance1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2196158" y="5902327"/>
            <a:ext cx="0" cy="41639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/>
          <p:nvPr/>
        </p:nvCxnSpPr>
        <p:spPr bwMode="auto">
          <a:xfrm>
            <a:off x="5159784" y="5902327"/>
            <a:ext cx="0" cy="41639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직선 연결선 20"/>
          <p:cNvCxnSpPr/>
          <p:nvPr/>
        </p:nvCxnSpPr>
        <p:spPr bwMode="auto">
          <a:xfrm>
            <a:off x="8100814" y="5902327"/>
            <a:ext cx="0" cy="41639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 bwMode="auto">
          <a:xfrm>
            <a:off x="4398051" y="6092505"/>
            <a:ext cx="152346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osc</a:t>
            </a:r>
            <a:r>
              <a:rPr lang="ko-KR" altLang="en-US" sz="1800" b="1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관리망</a:t>
            </a:r>
            <a:endParaRPr lang="ko-KR" altLang="en-US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542130" y="6453957"/>
            <a:ext cx="8926835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※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동작조건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Controller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가 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Comute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HOST OSC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관리망의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상태를 체크하여 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hypervisor,nova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service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down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상태일때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동작</a:t>
            </a:r>
          </a:p>
        </p:txBody>
      </p:sp>
    </p:spTree>
    <p:extLst>
      <p:ext uri="{BB962C8B-B14F-4D97-AF65-F5344CB8AC3E}">
        <p14:creationId xmlns:p14="http://schemas.microsoft.com/office/powerpoint/2010/main" val="2146926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395957" y="753311"/>
            <a:ext cx="9649072" cy="41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marL="342900" indent="-342900" algn="l">
              <a:lnSpc>
                <a:spcPct val="130000"/>
              </a:lnSpc>
              <a:buAutoNum type="arabicPeriod"/>
            </a:pPr>
            <a:r>
              <a:rPr lang="en-US" altLang="ko-KR" sz="1800" b="1" dirty="0" smtClean="0">
                <a:latin typeface="+mn-ea"/>
                <a:ea typeface="+mn-ea"/>
              </a:rPr>
              <a:t>Evacuate </a:t>
            </a:r>
            <a:r>
              <a:rPr lang="ko-KR" altLang="en-US" sz="1800" b="1" dirty="0" smtClean="0">
                <a:latin typeface="+mn-ea"/>
                <a:ea typeface="+mn-ea"/>
              </a:rPr>
              <a:t>네트워크 구성 </a:t>
            </a:r>
            <a:endParaRPr lang="en-US" altLang="ko-KR" sz="1800" b="1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</a:t>
            </a:r>
            <a:r>
              <a:rPr lang="ko-KR" altLang="en-US" sz="2000" kern="1200" dirty="0" smtClean="0">
                <a:latin typeface="+mn-ea"/>
                <a:ea typeface="+mn-ea"/>
              </a:rPr>
              <a:t>네트워크 구성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683990" y="5614171"/>
            <a:ext cx="8352928" cy="12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※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상용망과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차이점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상용망에서는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NFVO-&gt; OPENSTACK-&gt;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대상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ㅇ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상용망에는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EVACUATION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완료되고 나서 이전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에 </a:t>
            </a:r>
            <a:r>
              <a:rPr lang="en-US" altLang="ko-KR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virsh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list –all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에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VM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형상이 남아있는 원인은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 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nova.conf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파일의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  <a:ea typeface="+mn-ea"/>
                <a:cs typeface="+mj-cs"/>
              </a:rPr>
              <a:t>destroy_after_evacuate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=false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에 의해 결정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(false-&gt;true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로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변경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ea typeface="+mn-ea"/>
                <a:cs typeface="+mj-cs"/>
              </a:rPr>
              <a:t>) </a:t>
            </a:r>
            <a:endParaRPr lang="ko-KR" altLang="en-US" sz="1400" b="1" dirty="0">
              <a:solidFill>
                <a:srgbClr val="FF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55998" y="1480741"/>
            <a:ext cx="3816424" cy="10801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828006" y="2358281"/>
            <a:ext cx="864096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bond0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IPC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</a:p>
        </p:txBody>
      </p:sp>
      <p:sp>
        <p:nvSpPr>
          <p:cNvPr id="22" name="타원 21"/>
          <p:cNvSpPr/>
          <p:nvPr/>
        </p:nvSpPr>
        <p:spPr bwMode="auto">
          <a:xfrm>
            <a:off x="1800114" y="2386360"/>
            <a:ext cx="162018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bond1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1.3 EMS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1.4  OSC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</a:p>
        </p:txBody>
      </p:sp>
      <p:sp>
        <p:nvSpPr>
          <p:cNvPr id="23" name="타원 22"/>
          <p:cNvSpPr/>
          <p:nvPr/>
        </p:nvSpPr>
        <p:spPr bwMode="auto">
          <a:xfrm>
            <a:off x="3708326" y="2386360"/>
            <a:ext cx="864096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bond2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LIVE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868566" y="1442561"/>
            <a:ext cx="3816424" cy="10801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5940574" y="2320101"/>
            <a:ext cx="864096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ens160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osc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</a:p>
        </p:txBody>
      </p:sp>
      <p:sp>
        <p:nvSpPr>
          <p:cNvPr id="26" name="타원 25"/>
          <p:cNvSpPr/>
          <p:nvPr/>
        </p:nvSpPr>
        <p:spPr bwMode="auto">
          <a:xfrm>
            <a:off x="6912682" y="2348180"/>
            <a:ext cx="1620180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ens192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서비스</a:t>
            </a:r>
            <a:r>
              <a:rPr lang="ko-KR" altLang="en-US" sz="1200" dirty="0">
                <a:latin typeface="+mn-ea"/>
                <a:ea typeface="+mn-ea"/>
                <a:cs typeface="Arials"/>
              </a:rPr>
              <a:t>망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8820894" y="2348180"/>
            <a:ext cx="864096" cy="43204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ens224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LIVE</a:t>
            </a:r>
            <a:r>
              <a:rPr lang="ko-KR" altLang="en-US" sz="1200" dirty="0" smtClean="0">
                <a:latin typeface="+mn-ea"/>
                <a:ea typeface="+mn-ea"/>
                <a:cs typeface="Arials"/>
              </a:rPr>
              <a:t>망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683990" y="1166053"/>
            <a:ext cx="2592288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상용망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pgwHOST</a:t>
            </a:r>
            <a:endParaRPr lang="ko-KR" altLang="en-US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860257" y="1062137"/>
            <a:ext cx="1656184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TEST</a:t>
            </a:r>
            <a:r>
              <a:rPr lang="ko-KR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800" b="1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</a:t>
            </a:r>
            <a:endParaRPr lang="ko-KR" altLang="en-US" sz="1800" b="1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1174"/>
              </p:ext>
            </p:extLst>
          </p:nvPr>
        </p:nvGraphicFramePr>
        <p:xfrm>
          <a:off x="683990" y="3078361"/>
          <a:ext cx="8948830" cy="2199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766"/>
                <a:gridCol w="1398425"/>
                <a:gridCol w="2181107"/>
                <a:gridCol w="1789766"/>
                <a:gridCol w="1789766"/>
              </a:tblGrid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망분류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상용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상용</a:t>
                      </a:r>
                      <a:r>
                        <a:rPr lang="en-US" altLang="ko-KR" sz="1600" dirty="0" smtClean="0"/>
                        <a:t>IP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TEST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TEST</a:t>
                      </a:r>
                      <a:r>
                        <a:rPr lang="en-US" altLang="ko-KR" sz="1600" baseline="0" dirty="0" smtClean="0"/>
                        <a:t> IP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OSC </a:t>
                      </a:r>
                      <a:r>
                        <a:rPr lang="ko-KR" altLang="en-US" sz="1600" dirty="0" err="1" smtClean="0"/>
                        <a:t>관리망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bond</a:t>
                      </a:r>
                      <a:r>
                        <a:rPr lang="en-US" altLang="ko-KR" sz="1600" baseline="0" dirty="0" smtClean="0"/>
                        <a:t> 1.4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60.50.81.0/24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Ens160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10.10.10.0/24</a:t>
                      </a:r>
                      <a:endParaRPr lang="ko-KR" altLang="en-US" sz="16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서비스망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bond0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Bond1.3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30.8.0.0/16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60.50.80.0/24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Ens192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20.20.20.0/24</a:t>
                      </a:r>
                      <a:endParaRPr lang="ko-KR" altLang="en-US" sz="16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LIVE</a:t>
                      </a:r>
                      <a:r>
                        <a:rPr lang="en-US" altLang="ko-KR" sz="1600" baseline="0" dirty="0" smtClean="0"/>
                        <a:t> MIG </a:t>
                      </a:r>
                      <a:r>
                        <a:rPr lang="ko-KR" altLang="en-US" sz="1600" baseline="0" dirty="0" smtClean="0"/>
                        <a:t>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bond2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50.192.169.0/24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Ens224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30.30.30.0/24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776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42131" y="702097"/>
            <a:ext cx="9404176" cy="627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2-1. Evacuate </a:t>
            </a:r>
            <a:r>
              <a:rPr lang="ko-KR" altLang="en-US" sz="1800" b="1" dirty="0" smtClean="0">
                <a:latin typeface="+mn-ea"/>
                <a:ea typeface="+mn-ea"/>
              </a:rPr>
              <a:t>사전확인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. </a:t>
            </a:r>
            <a:r>
              <a:rPr lang="en-US" altLang="ko-KR" sz="1600" dirty="0" smtClean="0"/>
              <a:t>To </a:t>
            </a:r>
            <a:r>
              <a:rPr lang="en-US" altLang="ko-KR" sz="1600" dirty="0"/>
              <a:t>find a host for the evacuated instance, list all </a:t>
            </a:r>
            <a:r>
              <a:rPr lang="en-US" altLang="ko-KR" sz="1600" dirty="0" smtClean="0"/>
              <a:t>hosts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nova </a:t>
            </a:r>
            <a:r>
              <a:rPr lang="en-US" altLang="ko-KR" dirty="0" smtClean="0"/>
              <a:t>service-list </a:t>
            </a:r>
            <a:r>
              <a:rPr lang="en-US" altLang="ko-KR" b="1" dirty="0" smtClean="0">
                <a:solidFill>
                  <a:srgbClr val="FF0000"/>
                </a:solidFill>
              </a:rPr>
              <a:t>(</a:t>
            </a:r>
            <a:r>
              <a:rPr lang="en-US" altLang="ko-KR" b="1" dirty="0" err="1" smtClean="0">
                <a:solidFill>
                  <a:srgbClr val="FF0000"/>
                </a:solidFill>
              </a:rPr>
              <a:t>openstack</a:t>
            </a:r>
            <a:r>
              <a:rPr lang="en-US" altLang="ko-KR" b="1" dirty="0" smtClean="0">
                <a:solidFill>
                  <a:srgbClr val="FF0000"/>
                </a:solidFill>
              </a:rPr>
              <a:t> nova-compute  </a:t>
            </a:r>
            <a:r>
              <a:rPr lang="ko-KR" altLang="en-US" b="1" dirty="0" smtClean="0">
                <a:solidFill>
                  <a:srgbClr val="FF0000"/>
                </a:solidFill>
              </a:rPr>
              <a:t>상태확인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/>
              <a:t>+----+------------------+----------+----------+---------+-------+----------------------------+-----------------+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Id | Binary           | Host     | Zone     | Status  | State | </a:t>
            </a:r>
            <a:r>
              <a:rPr lang="en-US" altLang="ko-KR" dirty="0" err="1"/>
              <a:t>Updated_at</a:t>
            </a:r>
            <a:r>
              <a:rPr lang="en-US" altLang="ko-KR" dirty="0"/>
              <a:t>                 | Disabled Reason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+----+------------------+----------+----------+---------+-------+----------------------------+-----------------+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1  | nova-</a:t>
            </a:r>
            <a:r>
              <a:rPr lang="en-US" altLang="ko-KR" dirty="0" err="1"/>
              <a:t>consoleauth</a:t>
            </a:r>
            <a:r>
              <a:rPr lang="en-US" altLang="ko-KR" dirty="0"/>
              <a:t> | </a:t>
            </a:r>
            <a:r>
              <a:rPr lang="en-US" altLang="ko-KR" dirty="0" err="1"/>
              <a:t>osc</a:t>
            </a:r>
            <a:r>
              <a:rPr lang="en-US" altLang="ko-KR" dirty="0"/>
              <a:t>      | internal | enabled | up    | 2016-01-31T12:46:03.000000 | - 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2  | nova-scheduler   | </a:t>
            </a:r>
            <a:r>
              <a:rPr lang="en-US" altLang="ko-KR" dirty="0" err="1"/>
              <a:t>osc</a:t>
            </a:r>
            <a:r>
              <a:rPr lang="en-US" altLang="ko-KR" dirty="0"/>
              <a:t>      | internal | enabled | up    | 2016-01-31T12:46:05.000000 | - 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3  | nova-conductor   | </a:t>
            </a:r>
            <a:r>
              <a:rPr lang="en-US" altLang="ko-KR" dirty="0" err="1"/>
              <a:t>osc</a:t>
            </a:r>
            <a:r>
              <a:rPr lang="en-US" altLang="ko-KR" dirty="0"/>
              <a:t>      | internal | enabled | up    | 2016-01-31T12:46:01.000000 | - 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4  | nova-cert        | </a:t>
            </a:r>
            <a:r>
              <a:rPr lang="en-US" altLang="ko-KR" dirty="0" err="1"/>
              <a:t>osc</a:t>
            </a:r>
            <a:r>
              <a:rPr lang="en-US" altLang="ko-KR" dirty="0"/>
              <a:t>      | internal | enabled | up    | 2016-01-31T12:46:05.000000 | -   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41 | nova-compute     | vgw31-s2 | nova     | enabled | up    | 2016-01-31T12:46:02.000000 | None            |</a:t>
            </a:r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42 | nova-compute     | vmme31-3 | nova     | enabled | up    | 2016-01-31T12:46:03.000000 | None            </a:t>
            </a:r>
            <a:r>
              <a:rPr lang="en-US" altLang="ko-KR" b="1" dirty="0" smtClean="0">
                <a:solidFill>
                  <a:srgbClr val="FF0000"/>
                </a:solidFill>
              </a:rPr>
              <a:t>|</a:t>
            </a:r>
          </a:p>
          <a:p>
            <a:pPr algn="l">
              <a:lnSpc>
                <a:spcPct val="130000"/>
              </a:lnSpc>
            </a:pPr>
            <a:endParaRPr lang="en-US" altLang="ko-KR" b="1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nova </a:t>
            </a:r>
            <a:r>
              <a:rPr lang="en-US" altLang="ko-KR" dirty="0" smtClean="0"/>
              <a:t>hypervisor-list   </a:t>
            </a:r>
            <a:r>
              <a:rPr lang="en-US" altLang="ko-KR" b="1" dirty="0" smtClean="0">
                <a:solidFill>
                  <a:srgbClr val="FF0000"/>
                </a:solidFill>
              </a:rPr>
              <a:t>(hypervisor </a:t>
            </a:r>
            <a:r>
              <a:rPr lang="ko-KR" altLang="en-US" b="1" dirty="0" smtClean="0">
                <a:solidFill>
                  <a:srgbClr val="FF0000"/>
                </a:solidFill>
              </a:rPr>
              <a:t>상태확인</a:t>
            </a:r>
            <a:r>
              <a:rPr lang="en-US" altLang="ko-KR" b="1" dirty="0">
                <a:solidFill>
                  <a:srgbClr val="FF0000"/>
                </a:solidFill>
              </a:rPr>
              <a:t>) </a:t>
            </a:r>
            <a:endParaRPr lang="en-US" altLang="ko-KR" dirty="0"/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41 </a:t>
            </a:r>
            <a:r>
              <a:rPr lang="en-US" altLang="ko-KR" b="1" dirty="0" smtClean="0">
                <a:solidFill>
                  <a:srgbClr val="FF0000"/>
                </a:solidFill>
              </a:rPr>
              <a:t>| </a:t>
            </a:r>
            <a:r>
              <a:rPr lang="en-US" altLang="ko-KR" b="1" dirty="0">
                <a:solidFill>
                  <a:srgbClr val="FF0000"/>
                </a:solidFill>
              </a:rPr>
              <a:t>vgw31-s2 | </a:t>
            </a:r>
            <a:r>
              <a:rPr lang="en-US" altLang="ko-KR" b="1" dirty="0" smtClean="0">
                <a:solidFill>
                  <a:srgbClr val="FF0000"/>
                </a:solidFill>
              </a:rPr>
              <a:t> up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42 </a:t>
            </a:r>
            <a:r>
              <a:rPr lang="en-US" altLang="ko-KR" b="1" dirty="0" smtClean="0">
                <a:solidFill>
                  <a:srgbClr val="FF0000"/>
                </a:solidFill>
              </a:rPr>
              <a:t>| </a:t>
            </a:r>
            <a:r>
              <a:rPr lang="en-US" altLang="ko-KR" b="1" dirty="0">
                <a:solidFill>
                  <a:srgbClr val="FF0000"/>
                </a:solidFill>
              </a:rPr>
              <a:t>vmme31-3 </a:t>
            </a:r>
            <a:r>
              <a:rPr lang="en-US" altLang="ko-KR" b="1" dirty="0" smtClean="0">
                <a:solidFill>
                  <a:srgbClr val="FF0000"/>
                </a:solidFill>
              </a:rPr>
              <a:t>| up </a:t>
            </a:r>
          </a:p>
          <a:p>
            <a:pPr algn="l">
              <a:lnSpc>
                <a:spcPct val="130000"/>
              </a:lnSpc>
            </a:pPr>
            <a:endParaRPr lang="en-US" altLang="ko-KR" dirty="0"/>
          </a:p>
          <a:p>
            <a:pPr algn="l">
              <a:lnSpc>
                <a:spcPct val="130000"/>
              </a:lnSpc>
            </a:pPr>
            <a:r>
              <a:rPr lang="en-US" altLang="ko-KR" dirty="0" smtClean="0"/>
              <a:t>[</a:t>
            </a:r>
            <a:r>
              <a:rPr lang="en-US" altLang="ko-KR" dirty="0" err="1"/>
              <a:t>root@osc</a:t>
            </a:r>
            <a:r>
              <a:rPr lang="en-US" altLang="ko-KR" dirty="0"/>
              <a:t> ~(</a:t>
            </a:r>
            <a:r>
              <a:rPr lang="en-US" altLang="ko-KR" dirty="0" err="1"/>
              <a:t>keystone_admin</a:t>
            </a:r>
            <a:r>
              <a:rPr lang="en-US" altLang="ko-KR" dirty="0"/>
              <a:t>)]# nova host-describe </a:t>
            </a:r>
            <a:r>
              <a:rPr lang="en-US" altLang="ko-KR" dirty="0" smtClean="0"/>
              <a:t>vmme81-1 </a:t>
            </a:r>
            <a:r>
              <a:rPr lang="en-US" altLang="ko-KR" b="1" dirty="0" smtClean="0">
                <a:solidFill>
                  <a:srgbClr val="FF0000"/>
                </a:solidFill>
              </a:rPr>
              <a:t>(target Host </a:t>
            </a:r>
            <a:r>
              <a:rPr lang="ko-KR" altLang="en-US" b="1" dirty="0" smtClean="0">
                <a:solidFill>
                  <a:srgbClr val="FF0000"/>
                </a:solidFill>
              </a:rPr>
              <a:t>자원상태 확인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/>
              <a:t>+----------+----------------------------------+-----+-----------+---------+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HOST     | PROJECT                          | </a:t>
            </a:r>
            <a:r>
              <a:rPr lang="en-US" altLang="ko-KR" dirty="0" err="1"/>
              <a:t>cpu</a:t>
            </a:r>
            <a:r>
              <a:rPr lang="en-US" altLang="ko-KR" dirty="0"/>
              <a:t> | </a:t>
            </a:r>
            <a:r>
              <a:rPr lang="en-US" altLang="ko-KR" dirty="0" err="1"/>
              <a:t>memory_mb</a:t>
            </a:r>
            <a:r>
              <a:rPr lang="en-US" altLang="ko-KR" dirty="0"/>
              <a:t> | </a:t>
            </a:r>
            <a:r>
              <a:rPr lang="en-US" altLang="ko-KR" dirty="0" err="1"/>
              <a:t>disk_gb</a:t>
            </a:r>
            <a:r>
              <a:rPr lang="en-US" altLang="ko-KR" dirty="0"/>
              <a:t>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+----------+----------------------------------+-----+-----------+---------+</a:t>
            </a:r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vmme81-1 | (total)                       </a:t>
            </a:r>
            <a:r>
              <a:rPr lang="en-US" altLang="ko-KR" b="1" dirty="0" smtClean="0">
                <a:solidFill>
                  <a:srgbClr val="FF0000"/>
                </a:solidFill>
              </a:rPr>
              <a:t>       </a:t>
            </a:r>
            <a:r>
              <a:rPr lang="en-US" altLang="ko-KR" b="1" dirty="0">
                <a:solidFill>
                  <a:srgbClr val="FF0000"/>
                </a:solidFill>
              </a:rPr>
              <a:t>| 44  | 515760    | 278     |</a:t>
            </a:r>
          </a:p>
          <a:p>
            <a:pPr algn="l">
              <a:lnSpc>
                <a:spcPct val="13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| vmme81-1 | (</a:t>
            </a:r>
            <a:r>
              <a:rPr lang="en-US" altLang="ko-KR" b="1" dirty="0" err="1">
                <a:solidFill>
                  <a:srgbClr val="FF0000"/>
                </a:solidFill>
              </a:rPr>
              <a:t>used_now</a:t>
            </a:r>
            <a:r>
              <a:rPr lang="en-US" altLang="ko-KR" b="1" dirty="0">
                <a:solidFill>
                  <a:srgbClr val="FF0000"/>
                </a:solidFill>
              </a:rPr>
              <a:t>)                 </a:t>
            </a:r>
            <a:r>
              <a:rPr lang="en-US" altLang="ko-KR" b="1" dirty="0" smtClean="0">
                <a:solidFill>
                  <a:srgbClr val="FF0000"/>
                </a:solidFill>
              </a:rPr>
              <a:t>   </a:t>
            </a:r>
            <a:r>
              <a:rPr lang="en-US" altLang="ko-KR" b="1" dirty="0">
                <a:solidFill>
                  <a:srgbClr val="FF0000"/>
                </a:solidFill>
              </a:rPr>
              <a:t>| 36  | 118784    | 4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vmme81-1 | (</a:t>
            </a:r>
            <a:r>
              <a:rPr lang="en-US" altLang="ko-KR" dirty="0" err="1"/>
              <a:t>used_max</a:t>
            </a:r>
            <a:r>
              <a:rPr lang="en-US" altLang="ko-KR" dirty="0"/>
              <a:t>)                   </a:t>
            </a:r>
            <a:r>
              <a:rPr lang="en-US" altLang="ko-KR" dirty="0" smtClean="0"/>
              <a:t>   </a:t>
            </a:r>
            <a:r>
              <a:rPr lang="en-US" altLang="ko-KR" dirty="0"/>
              <a:t>| 36  | 98304     | 4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| vmme81-1 | 1e2dff5cd87649648a86fdb44302d727 | 36  | 98304     | 4       |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/>
              <a:t>+----------+----------------------------------+-----+-----------+---------+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instance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42131" y="6649879"/>
            <a:ext cx="8352928" cy="65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※ status vs state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status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는 운용자가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enable/disable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할수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있고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state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는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up/down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으로 상태관리 </a:t>
            </a:r>
          </a:p>
        </p:txBody>
      </p:sp>
    </p:spTree>
    <p:extLst>
      <p:ext uri="{BB962C8B-B14F-4D97-AF65-F5344CB8AC3E}">
        <p14:creationId xmlns:p14="http://schemas.microsoft.com/office/powerpoint/2010/main" val="427432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685068" y="793333"/>
            <a:ext cx="9070850" cy="349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2-2. Evacuate </a:t>
            </a:r>
            <a:r>
              <a:rPr lang="en-US" altLang="ko-KR" sz="1800" b="1" dirty="0">
                <a:latin typeface="+mn-ea"/>
                <a:ea typeface="+mn-ea"/>
              </a:rPr>
              <a:t>I</a:t>
            </a:r>
            <a:r>
              <a:rPr lang="en-US" altLang="ko-KR" sz="1800" b="1" dirty="0" smtClean="0">
                <a:latin typeface="+mn-ea"/>
                <a:ea typeface="+mn-ea"/>
              </a:rPr>
              <a:t>nstance </a:t>
            </a:r>
            <a:r>
              <a:rPr lang="ko-KR" altLang="en-US" sz="1800" b="1" dirty="0" smtClean="0">
                <a:latin typeface="+mn-ea"/>
                <a:ea typeface="+mn-ea"/>
              </a:rPr>
              <a:t>동작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  <a:cs typeface="+mj-cs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. </a:t>
            </a:r>
            <a:r>
              <a:rPr lang="en-US" altLang="ko-KR" sz="1600" dirty="0">
                <a:solidFill>
                  <a:srgbClr val="0070C0"/>
                </a:solidFill>
              </a:rPr>
              <a:t>Evacuate the </a:t>
            </a:r>
            <a:r>
              <a:rPr lang="en-US" altLang="ko-KR" sz="1600" dirty="0" smtClean="0">
                <a:solidFill>
                  <a:srgbClr val="0070C0"/>
                </a:solidFill>
              </a:rPr>
              <a:t>instance (without shared storage)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$ </a:t>
            </a:r>
            <a:r>
              <a:rPr lang="en-US" altLang="ko-KR" sz="1200" dirty="0"/>
              <a:t>nova evacuate </a:t>
            </a:r>
            <a:r>
              <a:rPr lang="en-US" altLang="ko-KR" sz="1200" dirty="0" smtClean="0"/>
              <a:t>SERVER  HOST_B  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VM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</a:t>
            </a:r>
            <a:r>
              <a:rPr lang="en-US" altLang="ko-KR" sz="1200" dirty="0" smtClean="0">
                <a:solidFill>
                  <a:srgbClr val="FF0000"/>
                </a:solidFill>
              </a:rPr>
              <a:t>-&gt;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HOST_B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로 시작 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+-----------+--------------+ </a:t>
            </a: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| </a:t>
            </a:r>
            <a:r>
              <a:rPr lang="en-US" altLang="ko-KR" sz="1200" dirty="0"/>
              <a:t>Property | Value | </a:t>
            </a: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+-----------+--------------+ 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| </a:t>
            </a:r>
            <a:r>
              <a:rPr lang="en-US" altLang="ko-KR" sz="1200" dirty="0" err="1"/>
              <a:t>adminPass</a:t>
            </a:r>
            <a:r>
              <a:rPr lang="en-US" altLang="ko-KR" sz="1200" dirty="0"/>
              <a:t> | kRAJpErnT4xZ | </a:t>
            </a: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+-----------+--------------+  </a:t>
            </a:r>
          </a:p>
          <a:p>
            <a:pPr marL="285750" lvl="0" indent="-285750" algn="l">
              <a:lnSpc>
                <a:spcPct val="130000"/>
              </a:lnSpc>
              <a:buFont typeface="Wingdings"/>
              <a:buChar char="à"/>
            </a:pP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원본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image 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또는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volume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으로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instance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를 복구하기 위한 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password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정보를 반환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lvl="0" indent="-285750" algn="l">
              <a:lnSpc>
                <a:spcPct val="130000"/>
              </a:lnSpc>
              <a:buFont typeface="Wingdings"/>
              <a:buChar char="à"/>
            </a:pP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original configuration(instance ID, name, </a:t>
            </a: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uid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2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ip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address 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등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보존</a:t>
            </a:r>
            <a:endParaRPr lang="en-US" altLang="ko-KR" sz="12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+mj-ea"/>
              </a:rPr>
              <a:t>나</a:t>
            </a:r>
            <a:r>
              <a:rPr lang="en-US" altLang="ko-KR" sz="1600" dirty="0" smtClean="0">
                <a:solidFill>
                  <a:srgbClr val="000000"/>
                </a:solidFill>
                <a:latin typeface="+mj-ea"/>
              </a:rPr>
              <a:t>. </a:t>
            </a:r>
            <a:r>
              <a:rPr lang="en-US" altLang="ko-KR" sz="1600" dirty="0">
                <a:solidFill>
                  <a:srgbClr val="0070C0"/>
                </a:solidFill>
              </a:rPr>
              <a:t>Evacuate the </a:t>
            </a:r>
            <a:r>
              <a:rPr lang="en-US" altLang="ko-KR" sz="1600" dirty="0" smtClean="0">
                <a:solidFill>
                  <a:srgbClr val="0070C0"/>
                </a:solidFill>
              </a:rPr>
              <a:t>instance 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en-US" altLang="ko-KR" sz="1600" dirty="0" smtClean="0">
                <a:solidFill>
                  <a:srgbClr val="0070C0"/>
                </a:solidFill>
              </a:rPr>
              <a:t>with </a:t>
            </a:r>
            <a:r>
              <a:rPr lang="en-US" altLang="ko-KR" sz="1600" dirty="0">
                <a:solidFill>
                  <a:srgbClr val="0070C0"/>
                </a:solidFill>
              </a:rPr>
              <a:t>shared storage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200" dirty="0"/>
              <a:t>$ nova evacuate SERVER  HOST_B </a:t>
            </a:r>
            <a:r>
              <a:rPr lang="en-US" altLang="ko-KR" sz="1200" dirty="0" smtClean="0"/>
              <a:t> --on-shared-storage 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VM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</a:t>
            </a:r>
            <a:r>
              <a:rPr lang="en-US" altLang="ko-KR" sz="1200" dirty="0" smtClean="0">
                <a:solidFill>
                  <a:srgbClr val="FF0000"/>
                </a:solidFill>
              </a:rPr>
              <a:t>-&gt;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HOST_B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로 시작 </a:t>
            </a: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아무런 결과가 출력되지 않으며 공유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storage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를 통해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user data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가 보존되고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instance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가 부팅되기 때문에 시간이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적게소요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endParaRPr lang="en-US" altLang="ko-KR" sz="12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instance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5068" y="4458426"/>
            <a:ext cx="7272808" cy="2793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/>
              <a:t>※ [</a:t>
            </a:r>
            <a:r>
              <a:rPr lang="en-US" altLang="ko-KR" sz="1400" dirty="0" err="1"/>
              <a:t>root@osc</a:t>
            </a:r>
            <a:r>
              <a:rPr lang="en-US" altLang="ko-KR" sz="1400" dirty="0"/>
              <a:t> ~(</a:t>
            </a:r>
            <a:r>
              <a:rPr lang="en-US" altLang="ko-KR" sz="1400" dirty="0" err="1"/>
              <a:t>keystone_admin</a:t>
            </a:r>
            <a:r>
              <a:rPr lang="en-US" altLang="ko-KR" sz="1400" dirty="0"/>
              <a:t>)]# nova help evacuate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usage: nova evacuate [--password &lt;password&gt;] [--on-shared-storage]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                   &lt;server&gt; [&lt;host&gt;]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Evacuate server from failed host.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Positional arguments: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&lt;server&gt;               Name or ID of server.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&lt;host&gt;                 Name or ID of the target host. If no host is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                       specified, the scheduler will choose one.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Optional arguments: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--password &lt;password&gt;  Set the provided password on the evacuated server.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                       Not applicable with on-shared-storage flag</a:t>
            </a:r>
          </a:p>
          <a:p>
            <a:pPr algn="l">
              <a:lnSpc>
                <a:spcPct val="130000"/>
              </a:lnSpc>
            </a:pPr>
            <a:r>
              <a:rPr lang="en-US" altLang="ko-KR" dirty="0"/>
              <a:t>  --on-shared-storage    Specifies whether server files are located on shared</a:t>
            </a:r>
          </a:p>
        </p:txBody>
      </p:sp>
    </p:spTree>
    <p:extLst>
      <p:ext uri="{BB962C8B-B14F-4D97-AF65-F5344CB8AC3E}">
        <p14:creationId xmlns:p14="http://schemas.microsoft.com/office/powerpoint/2010/main" val="3039018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39974" y="793333"/>
            <a:ext cx="9575986" cy="629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2-3. </a:t>
            </a:r>
            <a:r>
              <a:rPr lang="en-US" altLang="ko-KR" sz="1800" b="1" dirty="0" smtClean="0">
                <a:latin typeface="+mn-ea"/>
              </a:rPr>
              <a:t>Evacuate Host </a:t>
            </a:r>
            <a:r>
              <a:rPr lang="ko-KR" altLang="en-US" sz="1800" b="1" dirty="0" smtClean="0">
                <a:latin typeface="+mn-ea"/>
              </a:rPr>
              <a:t>동작 </a:t>
            </a:r>
            <a:endParaRPr lang="en-US" altLang="ko-KR" sz="1800" b="1" dirty="0" smtClean="0">
              <a:latin typeface="+mn-ea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</a:rPr>
              <a:t>. </a:t>
            </a:r>
            <a:r>
              <a:rPr lang="en-US" altLang="ko-KR" sz="1600" dirty="0">
                <a:solidFill>
                  <a:srgbClr val="0070C0"/>
                </a:solidFill>
              </a:rPr>
              <a:t>Evacuate </a:t>
            </a:r>
            <a:r>
              <a:rPr lang="en-US" altLang="ko-KR" sz="1600" dirty="0" smtClean="0">
                <a:solidFill>
                  <a:srgbClr val="0070C0"/>
                </a:solidFill>
              </a:rPr>
              <a:t>host (without </a:t>
            </a:r>
            <a:r>
              <a:rPr lang="en-US" altLang="ko-KR" sz="1600" dirty="0">
                <a:solidFill>
                  <a:srgbClr val="0070C0"/>
                </a:solidFill>
              </a:rPr>
              <a:t>shared storage)</a:t>
            </a:r>
          </a:p>
          <a:p>
            <a:pPr lvl="0" algn="l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$ nova </a:t>
            </a:r>
            <a:r>
              <a:rPr lang="en-US" altLang="ko-KR" sz="1200" dirty="0" smtClean="0">
                <a:solidFill>
                  <a:srgbClr val="000000"/>
                </a:solidFill>
              </a:rPr>
              <a:t>host-evacuate –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target_host</a:t>
            </a:r>
            <a:r>
              <a:rPr lang="en-US" altLang="ko-KR" sz="1200" dirty="0" smtClean="0">
                <a:solidFill>
                  <a:srgbClr val="000000"/>
                </a:solidFill>
              </a:rPr>
              <a:t> &lt;</a:t>
            </a:r>
            <a:r>
              <a:rPr lang="en-US" altLang="ko-KR" sz="1200" dirty="0" err="1" smtClean="0">
                <a:solidFill>
                  <a:srgbClr val="000000"/>
                </a:solidFill>
              </a:rPr>
              <a:t>target_host</a:t>
            </a:r>
            <a:r>
              <a:rPr lang="en-US" altLang="ko-KR" sz="1200" dirty="0" smtClean="0">
                <a:solidFill>
                  <a:srgbClr val="000000"/>
                </a:solidFill>
              </a:rPr>
              <a:t>&gt; &lt;host&gt;   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원본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HOST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의 모든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VM</a:t>
            </a:r>
            <a:r>
              <a:rPr lang="ko-KR" altLang="en-US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을 </a:t>
            </a:r>
            <a:r>
              <a:rPr lang="en-US" altLang="ko-KR" sz="1200" dirty="0" smtClean="0">
                <a:solidFill>
                  <a:srgbClr val="FF0000"/>
                </a:solidFill>
              </a:rPr>
              <a:t>-&gt; TARGET </a:t>
            </a:r>
            <a:r>
              <a:rPr lang="en-US" altLang="ko-KR" sz="1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HOST_B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로 시작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ko-KR" sz="1200" dirty="0" smtClean="0"/>
              <a:t>  </a:t>
            </a:r>
          </a:p>
          <a:p>
            <a:pPr algn="l">
              <a:lnSpc>
                <a:spcPct val="130000"/>
              </a:lnSpc>
            </a:pP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endParaRPr lang="en-US" altLang="ko-KR" sz="1200" dirty="0"/>
          </a:p>
          <a:p>
            <a:pPr algn="l">
              <a:lnSpc>
                <a:spcPct val="130000"/>
              </a:lnSpc>
            </a:pP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endParaRPr lang="en-US" altLang="ko-KR" sz="1200" dirty="0" smtClean="0"/>
          </a:p>
          <a:p>
            <a:pPr lvl="0" algn="l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라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</a:rPr>
              <a:t>. </a:t>
            </a:r>
            <a:r>
              <a:rPr lang="en-US" altLang="ko-KR" sz="1600" dirty="0">
                <a:solidFill>
                  <a:srgbClr val="0070C0"/>
                </a:solidFill>
              </a:rPr>
              <a:t>Evacuate host (</a:t>
            </a:r>
            <a:r>
              <a:rPr lang="en-US" altLang="ko-KR" sz="1600" dirty="0" smtClean="0">
                <a:solidFill>
                  <a:srgbClr val="0070C0"/>
                </a:solidFill>
              </a:rPr>
              <a:t>with shared </a:t>
            </a:r>
            <a:r>
              <a:rPr lang="en-US" altLang="ko-KR" sz="1600" dirty="0">
                <a:solidFill>
                  <a:srgbClr val="0070C0"/>
                </a:solidFill>
              </a:rPr>
              <a:t>storage)</a:t>
            </a:r>
          </a:p>
          <a:p>
            <a:pPr lvl="0" algn="l">
              <a:lnSpc>
                <a:spcPct val="130000"/>
              </a:lnSpc>
            </a:pPr>
            <a:r>
              <a:rPr lang="en-US" altLang="ko-KR" sz="1200" dirty="0">
                <a:solidFill>
                  <a:srgbClr val="000000"/>
                </a:solidFill>
              </a:rPr>
              <a:t>$ nova host-evacuate –</a:t>
            </a:r>
            <a:r>
              <a:rPr lang="en-US" altLang="ko-KR" sz="1200" dirty="0" err="1">
                <a:solidFill>
                  <a:srgbClr val="000000"/>
                </a:solidFill>
              </a:rPr>
              <a:t>target_host</a:t>
            </a:r>
            <a:r>
              <a:rPr lang="en-US" altLang="ko-KR" sz="1200" dirty="0">
                <a:solidFill>
                  <a:srgbClr val="000000"/>
                </a:solidFill>
              </a:rPr>
              <a:t> &lt;</a:t>
            </a:r>
            <a:r>
              <a:rPr lang="en-US" altLang="ko-KR" sz="1200" dirty="0" err="1">
                <a:solidFill>
                  <a:srgbClr val="000000"/>
                </a:solidFill>
              </a:rPr>
              <a:t>target_host</a:t>
            </a:r>
            <a:r>
              <a:rPr lang="en-US" altLang="ko-KR" sz="1200" dirty="0">
                <a:solidFill>
                  <a:srgbClr val="000000"/>
                </a:solidFill>
              </a:rPr>
              <a:t>&gt; &lt;host</a:t>
            </a:r>
            <a:r>
              <a:rPr lang="en-US" altLang="ko-KR" sz="1200" dirty="0" smtClean="0">
                <a:solidFill>
                  <a:srgbClr val="000000"/>
                </a:solidFill>
              </a:rPr>
              <a:t>&gt; --on-shared-storage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원본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HOST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의 모든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VM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을 </a:t>
            </a:r>
            <a:r>
              <a:rPr lang="en-US" altLang="ko-KR" sz="1200" dirty="0">
                <a:solidFill>
                  <a:srgbClr val="FF0000"/>
                </a:solidFill>
              </a:rPr>
              <a:t>-&gt; TARGET </a:t>
            </a:r>
            <a:r>
              <a:rPr lang="en-US" altLang="ko-KR" sz="1200" dirty="0">
                <a:solidFill>
                  <a:srgbClr val="FF0000"/>
                </a:solidFill>
                <a:sym typeface="Wingdings" panose="05000000000000000000" pitchFamily="2" charset="2"/>
              </a:rPr>
              <a:t>HOST_B</a:t>
            </a:r>
            <a:r>
              <a:rPr lang="ko-KR" alt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로 시작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endParaRPr lang="en-US" altLang="ko-KR" sz="1200" dirty="0"/>
          </a:p>
          <a:p>
            <a:pPr algn="l">
              <a:lnSpc>
                <a:spcPct val="130000"/>
              </a:lnSpc>
            </a:pPr>
            <a:endParaRPr lang="en-US" altLang="ko-KR" sz="1200" dirty="0" smtClean="0"/>
          </a:p>
          <a:p>
            <a:pPr algn="l">
              <a:lnSpc>
                <a:spcPct val="130000"/>
              </a:lnSpc>
            </a:pPr>
            <a:endParaRPr lang="en-US" altLang="ko-KR" sz="1200" dirty="0"/>
          </a:p>
          <a:p>
            <a:pPr lvl="0" algn="l">
              <a:lnSpc>
                <a:spcPct val="130000"/>
              </a:lnSpc>
            </a:pPr>
            <a:r>
              <a:rPr lang="en-US" altLang="ko-KR" sz="1200" dirty="0" smtClean="0"/>
              <a:t>※ </a:t>
            </a:r>
            <a:r>
              <a:rPr lang="en-US" altLang="ko-KR" sz="1800" b="1" dirty="0">
                <a:solidFill>
                  <a:srgbClr val="000000"/>
                </a:solidFill>
                <a:latin typeface="맑은 고딕"/>
              </a:rPr>
              <a:t>Evacuate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맑은 고딕"/>
              </a:rPr>
              <a:t>동작시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</a:rPr>
              <a:t> 유의사항</a:t>
            </a:r>
            <a:endParaRPr lang="en-US" altLang="ko-KR" sz="1200" dirty="0" smtClean="0"/>
          </a:p>
          <a:p>
            <a:pPr marL="285750" indent="-285750" algn="l">
              <a:lnSpc>
                <a:spcPct val="130000"/>
              </a:lnSpc>
              <a:buFont typeface="Wingdings"/>
              <a:buChar char="à"/>
            </a:pP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명령어 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실행시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실제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nova compute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가 죽어있지 않으면 명령어 실패 발생 </a:t>
            </a:r>
            <a:r>
              <a:rPr lang="en-US" altLang="ko-KR" sz="1400" dirty="0" smtClean="0">
                <a:sym typeface="Wingdings" panose="05000000000000000000" pitchFamily="2" charset="2"/>
              </a:rPr>
              <a:t>(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osc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네트워크으로</a:t>
            </a:r>
            <a:r>
              <a:rPr lang="ko-KR" altLang="en-US" sz="1400" dirty="0" smtClean="0">
                <a:sym typeface="Wingdings" panose="05000000000000000000" pitchFamily="2" charset="2"/>
              </a:rPr>
              <a:t>  </a:t>
            </a:r>
            <a:r>
              <a:rPr lang="en-US" altLang="ko-KR" sz="1400" dirty="0" smtClean="0">
                <a:sym typeface="Wingdings" panose="05000000000000000000" pitchFamily="2" charset="2"/>
              </a:rPr>
              <a:t>compute node </a:t>
            </a:r>
            <a:r>
              <a:rPr lang="ko-KR" altLang="en-US" sz="1400" dirty="0" smtClean="0">
                <a:sym typeface="Wingdings" panose="05000000000000000000" pitchFamily="2" charset="2"/>
              </a:rPr>
              <a:t>상태관리</a:t>
            </a:r>
            <a:r>
              <a:rPr lang="en-US" altLang="ko-KR" sz="1400" dirty="0" smtClean="0">
                <a:sym typeface="Wingdings" panose="05000000000000000000" pitchFamily="2" charset="2"/>
              </a:rPr>
              <a:t>)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    ※ evacuation</a:t>
            </a:r>
            <a:r>
              <a:rPr lang="ko-KR" altLang="en-US" sz="1400" dirty="0" smtClean="0">
                <a:sym typeface="Wingdings" panose="05000000000000000000" pitchFamily="2" charset="2"/>
              </a:rPr>
              <a:t>이 자동으로 동작하게 </a:t>
            </a:r>
            <a:r>
              <a:rPr lang="ko-KR" altLang="en-US" sz="1400" dirty="0" err="1" smtClean="0">
                <a:sym typeface="Wingdings" panose="05000000000000000000" pitchFamily="2" charset="2"/>
              </a:rPr>
              <a:t>하는것은</a:t>
            </a:r>
            <a:r>
              <a:rPr lang="ko-KR" altLang="en-US" sz="1400" dirty="0" smtClean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risk</a:t>
            </a:r>
            <a:r>
              <a:rPr lang="ko-KR" altLang="en-US" sz="1400" dirty="0" smtClean="0">
                <a:sym typeface="Wingdings" panose="05000000000000000000" pitchFamily="2" charset="2"/>
              </a:rPr>
              <a:t>가 있음</a:t>
            </a:r>
            <a:endParaRPr lang="en-US" altLang="ko-KR" sz="1400" dirty="0" smtClean="0"/>
          </a:p>
          <a:p>
            <a:pPr marL="285750" lvl="0" indent="-285750" algn="l">
              <a:lnSpc>
                <a:spcPct val="130000"/>
              </a:lnSpc>
              <a:buFont typeface="Wingdings"/>
              <a:buChar char="à"/>
            </a:pP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Nova compute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가 죽어있는지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controller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가 인지하는데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분 이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상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소요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kilo 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버젼에서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evacuation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시 이전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host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virsh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 list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--all 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로 </a:t>
            </a:r>
            <a:r>
              <a:rPr lang="ko-KR" altLang="en-US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봤을때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이 남아있음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상용망서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VM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이 있어 </a:t>
            </a:r>
            <a:r>
              <a:rPr lang="ko-KR" altLang="en-US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원복시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주의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</a:p>
          <a:p>
            <a:pPr lvl="0" algn="l">
              <a:lnSpc>
                <a:spcPct val="130000"/>
              </a:lnSpc>
            </a:pP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     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이전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HOST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</a:rPr>
              <a:t>nova.conf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파일의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n-ea"/>
              </a:rPr>
              <a:t>destroy_after_evacuate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=true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설정하고 이전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HOST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에서 </a:t>
            </a:r>
            <a:endParaRPr lang="en-US" altLang="ko-KR" sz="1400" b="1" dirty="0" smtClean="0">
              <a:solidFill>
                <a:srgbClr val="FF0000"/>
              </a:solidFill>
              <a:latin typeface="+mn-ea"/>
            </a:endParaRPr>
          </a:p>
          <a:p>
            <a:pPr lvl="0" algn="l">
              <a:lnSpc>
                <a:spcPct val="130000"/>
              </a:lnSpc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   </a:t>
            </a:r>
            <a:r>
              <a:rPr lang="en-US" altLang="ko-KR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systemctl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restart </a:t>
            </a:r>
            <a:r>
              <a:rPr lang="en-US" altLang="ko-KR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openstack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-nova-</a:t>
            </a:r>
            <a:r>
              <a:rPr lang="en-US" altLang="ko-KR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compute.service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또는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reboot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해야 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VM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상태정상 관리됨</a:t>
            </a:r>
            <a:endParaRPr lang="en-US" altLang="ko-KR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lvl="0" indent="-285750" algn="l">
              <a:lnSpc>
                <a:spcPct val="130000"/>
              </a:lnSpc>
              <a:buFont typeface="Wingdings"/>
              <a:buChar char="à"/>
            </a:pP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DPDK VM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에 대해서는 대상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HOST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의 </a:t>
            </a:r>
            <a:r>
              <a:rPr lang="en-US" altLang="ko-KR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nova.conf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에서 </a:t>
            </a:r>
            <a:r>
              <a:rPr lang="en-US" altLang="ko-KR" sz="14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paththrough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주소설정 확인필요  </a:t>
            </a:r>
            <a:endParaRPr lang="en-US" altLang="ko-KR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lvl="0" indent="-285750" algn="l">
              <a:lnSpc>
                <a:spcPct val="130000"/>
              </a:lnSpc>
              <a:buFont typeface="Wingdings"/>
              <a:buChar char="à"/>
            </a:pP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인터페이스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down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시 양쪽 모두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active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에 의한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application Fail</a:t>
            </a:r>
            <a:r>
              <a:rPr lang="ko-KR" alt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이 발생함으로 </a:t>
            </a:r>
            <a:r>
              <a:rPr lang="en-US" altLang="ko-KR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reboot</a:t>
            </a:r>
            <a:r>
              <a:rPr lang="ko-KR" altLang="en-US" sz="1400" smtClean="0">
                <a:solidFill>
                  <a:srgbClr val="FF0000"/>
                </a:solidFill>
                <a:sym typeface="Wingdings" panose="05000000000000000000" pitchFamily="2" charset="2"/>
              </a:rPr>
              <a:t>의로 조치필요</a:t>
            </a:r>
            <a:r>
              <a:rPr lang="en-US" altLang="ko-KR" sz="140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US" altLang="ko-KR" sz="1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Evacuate instance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" t="32175" r="6566" b="52594"/>
          <a:stretch/>
        </p:blipFill>
        <p:spPr bwMode="auto">
          <a:xfrm>
            <a:off x="564804" y="1782217"/>
            <a:ext cx="7414270" cy="102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8" t="49660" r="27481" b="37932"/>
          <a:stretch/>
        </p:blipFill>
        <p:spPr bwMode="auto">
          <a:xfrm>
            <a:off x="599828" y="3582417"/>
            <a:ext cx="7344222" cy="93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876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/>
          <p:nvPr/>
        </p:nvSpPr>
        <p:spPr bwMode="auto">
          <a:xfrm>
            <a:off x="539974" y="793333"/>
            <a:ext cx="9575986" cy="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1800" b="1" dirty="0" smtClean="0">
                <a:latin typeface="+mn-ea"/>
                <a:ea typeface="+mn-ea"/>
              </a:rPr>
              <a:t>2-3. </a:t>
            </a:r>
            <a:r>
              <a:rPr lang="en-US" altLang="ko-KR" sz="1800" b="1" dirty="0" smtClean="0">
                <a:latin typeface="+mn-ea"/>
              </a:rPr>
              <a:t>Evacuate </a:t>
            </a:r>
            <a:r>
              <a:rPr lang="ko-KR" altLang="en-US" sz="1800" b="1" dirty="0" smtClean="0">
                <a:latin typeface="+mn-ea"/>
              </a:rPr>
              <a:t>시험</a:t>
            </a:r>
            <a:r>
              <a:rPr lang="en-US" altLang="ko-KR" sz="1800" b="1" dirty="0" smtClean="0">
                <a:latin typeface="+mn-ea"/>
              </a:rPr>
              <a:t>(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공유스토리지 상태에서 각 </a:t>
            </a:r>
            <a:r>
              <a:rPr lang="ko-KR" altLang="en-US" sz="1600" dirty="0" err="1" smtClean="0">
                <a:solidFill>
                  <a:srgbClr val="0070C0"/>
                </a:solidFill>
                <a:latin typeface="맑은 고딕"/>
                <a:ea typeface="맑은 고딕"/>
              </a:rPr>
              <a:t>인터페이스별로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DOWN</a:t>
            </a:r>
            <a:r>
              <a:rPr lang="ko-KR" altLang="en-US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하고 시험</a:t>
            </a:r>
            <a:r>
              <a:rPr lang="en-US" altLang="ko-KR" sz="1600" dirty="0" smtClean="0">
                <a:solidFill>
                  <a:srgbClr val="0070C0"/>
                </a:solidFill>
                <a:latin typeface="맑은 고딕"/>
                <a:ea typeface="맑은 고딕"/>
              </a:rPr>
              <a:t>)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974" y="198041"/>
            <a:ext cx="9356725" cy="360363"/>
          </a:xfrm>
        </p:spPr>
        <p:txBody>
          <a:bodyPr/>
          <a:lstStyle/>
          <a:p>
            <a:r>
              <a:rPr lang="en-US" altLang="ko-KR" sz="2000" kern="1200" dirty="0" smtClean="0">
                <a:latin typeface="+mn-ea"/>
                <a:ea typeface="+mn-ea"/>
              </a:rPr>
              <a:t>1. </a:t>
            </a:r>
            <a:r>
              <a:rPr lang="en-US" altLang="ko-KR" sz="2000" dirty="0">
                <a:latin typeface="+mn-ea"/>
              </a:rPr>
              <a:t>Evacuate</a:t>
            </a:r>
            <a:r>
              <a:rPr lang="ko-KR" altLang="en-US" sz="2000" kern="1200" dirty="0" smtClean="0">
                <a:latin typeface="+mn-ea"/>
                <a:ea typeface="+mn-ea"/>
              </a:rPr>
              <a:t> 시험 </a:t>
            </a:r>
            <a:endParaRPr lang="ko-KR" altLang="en-US" sz="2000" kern="120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51555"/>
              </p:ext>
            </p:extLst>
          </p:nvPr>
        </p:nvGraphicFramePr>
        <p:xfrm>
          <a:off x="544116" y="1240333"/>
          <a:ext cx="8948830" cy="5013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766"/>
                <a:gridCol w="1234570"/>
                <a:gridCol w="1656184"/>
                <a:gridCol w="2232248"/>
                <a:gridCol w="2036062"/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망분류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이전</a:t>
                      </a:r>
                      <a:r>
                        <a:rPr lang="en-US" altLang="ko-KR" sz="1100" baseline="0" dirty="0" smtClean="0"/>
                        <a:t> HOST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대상 </a:t>
                      </a:r>
                      <a:r>
                        <a:rPr lang="en-US" altLang="ko-KR" sz="1100" dirty="0" smtClean="0"/>
                        <a:t>HOST</a:t>
                      </a:r>
                      <a:r>
                        <a:rPr lang="en-US" altLang="ko-KR" sz="1100" baseline="0" dirty="0" smtClean="0"/>
                        <a:t>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Without</a:t>
                      </a:r>
                      <a:r>
                        <a:rPr lang="en-US" altLang="ko-KR" sz="1100" baseline="0" dirty="0" smtClean="0"/>
                        <a:t> storage</a:t>
                      </a:r>
                      <a:r>
                        <a:rPr lang="ko-KR" altLang="en-US" sz="1100" dirty="0" smtClean="0"/>
                        <a:t>결과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With</a:t>
                      </a:r>
                      <a:r>
                        <a:rPr lang="en-US" altLang="ko-KR" sz="1100" baseline="0" dirty="0" smtClean="0"/>
                        <a:t> storage</a:t>
                      </a:r>
                      <a:r>
                        <a:rPr lang="ko-KR" altLang="en-US" sz="1100" dirty="0" smtClean="0"/>
                        <a:t>결과 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(ERROR)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(REBUILD)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(ERROR)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(REBUILD)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(REBUILD)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ko-KR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(REBUILD)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(REBUILD)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(ERROR)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(ERROR)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서비스 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  <a:tr h="54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OSC </a:t>
                      </a:r>
                      <a:r>
                        <a:rPr lang="ko-KR" altLang="en-US" sz="1100" dirty="0" err="1" smtClean="0"/>
                        <a:t>관리망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서비스망</a:t>
                      </a:r>
                      <a:endParaRPr lang="en-US" altLang="ko-KR" sz="11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LIVE</a:t>
                      </a:r>
                      <a:r>
                        <a:rPr lang="en-US" altLang="ko-KR" sz="1100" baseline="0" dirty="0" smtClean="0"/>
                        <a:t> MIG </a:t>
                      </a:r>
                      <a:r>
                        <a:rPr lang="ko-KR" altLang="en-US" sz="1100" baseline="0" dirty="0" smtClean="0"/>
                        <a:t>망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pPr algn="ctr" latinLnBrk="1"/>
                      <a:r>
                        <a:rPr lang="en-US" altLang="ko-KR" sz="1100" dirty="0" smtClean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(ERROR)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정상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서비스 비정상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(ACTIVE)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539974" y="6250254"/>
            <a:ext cx="9073008" cy="9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OSC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Evacuate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이 발생하는 조건을 결정하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며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이전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HOST(X)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대상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 (O)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상태이여야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함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서비스망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Evacuate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성공과 무관하나 서비스에 영향을 줌 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LIVE MIG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망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: with Storage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가 성공하기 위해서는 대상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HOST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가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(O)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하나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Without Storage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로 하면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ERROR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+mj-cs"/>
              </a:rPr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1078472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lnSpc>
            <a:spcPct val="130000"/>
          </a:lnSpc>
          <a:defRPr sz="1800" b="1" dirty="0" smtClean="0">
            <a:solidFill>
              <a:srgbClr val="000000"/>
            </a:solidFill>
            <a:latin typeface="+mn-ea"/>
            <a:ea typeface="+mn-ea"/>
            <a:cs typeface="+mj-cs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1474032739</TotalTime>
  <Pages>39</Pages>
  <Words>4099</Words>
  <Application>Microsoft Office PowerPoint</Application>
  <PresentationFormat>사용자 지정</PresentationFormat>
  <Paragraphs>749</Paragraphs>
  <Slides>32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1_디자인 사용자 지정</vt:lpstr>
      <vt:lpstr>3_디자인 사용자 지정</vt:lpstr>
      <vt:lpstr>Evacuation migration by libvirt</vt:lpstr>
      <vt:lpstr>목차 </vt:lpstr>
      <vt:lpstr>1. Evacuate instance</vt:lpstr>
      <vt:lpstr>1. Evacuate 구성</vt:lpstr>
      <vt:lpstr>1. Evacuate 네트워크 구성</vt:lpstr>
      <vt:lpstr>1. Evacuate instance</vt:lpstr>
      <vt:lpstr>1. Evacuate instance</vt:lpstr>
      <vt:lpstr>1. Evacuate instance</vt:lpstr>
      <vt:lpstr>1. Evacuate 시험 </vt:lpstr>
      <vt:lpstr>1. Evacuate 시험 </vt:lpstr>
      <vt:lpstr>1. Evacuate Parameter </vt:lpstr>
      <vt:lpstr>2. Nova Scheduler</vt:lpstr>
      <vt:lpstr>2. Nova Scheduler</vt:lpstr>
      <vt:lpstr>3. Migration</vt:lpstr>
      <vt:lpstr>4. Non-live Migration</vt:lpstr>
      <vt:lpstr>4. Non-live Migration</vt:lpstr>
      <vt:lpstr>5. Live Migration with shared storage</vt:lpstr>
      <vt:lpstr>6. Live Migration with shared storage</vt:lpstr>
      <vt:lpstr>6. Live Migration with shared storage (cinder를 2번째 disk로 가진경우)</vt:lpstr>
      <vt:lpstr>6. Live Migration with shared storage (document)</vt:lpstr>
      <vt:lpstr>6. Live Migration parameter (상용장비)</vt:lpstr>
      <vt:lpstr>6. Live Migration parameter (동시진행 TEST)</vt:lpstr>
      <vt:lpstr>1. Live Migration 시험 </vt:lpstr>
      <vt:lpstr>7. Block Live Migration</vt:lpstr>
      <vt:lpstr>7. Block Live Migration</vt:lpstr>
      <vt:lpstr>8. Volume backend Live Migration</vt:lpstr>
      <vt:lpstr>8. Volume backend Live Migration</vt:lpstr>
      <vt:lpstr>8. Volume backend Live Migration</vt:lpstr>
      <vt:lpstr>9. Voulme Migration</vt:lpstr>
      <vt:lpstr>9. Voulme Migration</vt:lpstr>
      <vt:lpstr>9. Voulme Migration</vt:lpstr>
      <vt:lpstr>9. Voulme Migration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오픈스택 트러블슈팅</dc:title>
  <dc:creator>오성근/보라매NOC</dc:creator>
  <cp:lastModifiedBy>user</cp:lastModifiedBy>
  <cp:revision>7417</cp:revision>
  <cp:lastPrinted>2014-04-16T08:01:37Z</cp:lastPrinted>
  <dcterms:created xsi:type="dcterms:W3CDTF">1996-10-14T12:11:22Z</dcterms:created>
  <dcterms:modified xsi:type="dcterms:W3CDTF">2017-03-28T04:56:55Z</dcterms:modified>
</cp:coreProperties>
</file>